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74" r:id="rId9"/>
    <p:sldId id="269" r:id="rId10"/>
    <p:sldId id="285" r:id="rId11"/>
    <p:sldId id="290" r:id="rId12"/>
    <p:sldId id="283" r:id="rId13"/>
    <p:sldId id="291" r:id="rId14"/>
    <p:sldId id="284" r:id="rId15"/>
    <p:sldId id="287" r:id="rId16"/>
    <p:sldId id="259" r:id="rId17"/>
    <p:sldId id="286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75" r:id="rId26"/>
    <p:sldId id="276" r:id="rId27"/>
    <p:sldId id="277" r:id="rId28"/>
    <p:sldId id="278" r:id="rId29"/>
    <p:sldId id="279" r:id="rId30"/>
    <p:sldId id="280" r:id="rId31"/>
    <p:sldId id="282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20" userDrawn="1">
          <p15:clr>
            <a:srgbClr val="A4A3A4"/>
          </p15:clr>
        </p15:guide>
        <p15:guide id="2" pos="1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3" autoAdjust="0"/>
    <p:restoredTop sz="94660"/>
  </p:normalViewPr>
  <p:slideViewPr>
    <p:cSldViewPr snapToGrid="0">
      <p:cViewPr>
        <p:scale>
          <a:sx n="36" d="100"/>
          <a:sy n="36" d="100"/>
        </p:scale>
        <p:origin x="-1812" y="-776"/>
      </p:cViewPr>
      <p:guideLst>
        <p:guide orient="horz" pos="1820"/>
        <p:guide pos="1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60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1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2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779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62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47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22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723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81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48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76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5DF3-CEFB-4548-9DA0-24B3D5D1F7D5}" type="datetimeFigureOut">
              <a:rPr lang="uk-UA" smtClean="0"/>
              <a:t>12.12.2017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00C2E-574A-4229-9C75-89C909A09E5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124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8200" y="700341"/>
            <a:ext cx="2519709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 MAN IS AN ISLAND,</a:t>
            </a:r>
            <a:endParaRPr lang="uk-UA" sz="19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728201" y="1069673"/>
            <a:ext cx="1941386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ENTIRE OF ITSELF,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728201" y="1808337"/>
            <a:ext cx="2339039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A PART OF THE MAIN.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1728201" y="2177669"/>
            <a:ext cx="4251075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IF A CLOD BE WASHED AWAY BY THE SEA,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1728201" y="1439005"/>
            <a:ext cx="4426052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EVERY MAN IS A PIECE OF THE CONTINENT,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1726481" y="2547001"/>
            <a:ext cx="2250265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EUROPE IS THE LESS.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3096777" y="3301859"/>
            <a:ext cx="184731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endParaRPr lang="uk-UA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1728200" y="2916333"/>
            <a:ext cx="4017233" cy="3847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19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AS WELL AS IF A PROMONTORY WERE.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1728201" y="3285665"/>
            <a:ext cx="4306066" cy="384721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AS WELL AS IF A MANOR OF THY FRIEND'S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1726569" y="4006939"/>
            <a:ext cx="3743068" cy="3847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ANY MAN'S DEATH DIMINISHES ME,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1728201" y="4383164"/>
            <a:ext cx="4017232" cy="3847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BECAUSE I AM INVOLVED IN MANKIND,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1726481" y="4741313"/>
            <a:ext cx="7077938" cy="3847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AND THEREFORE NEVER SEND TO KNOW FOR WHOM THE BELL TOLLS;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1726481" y="5093230"/>
            <a:ext cx="2097147" cy="38472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9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IT TOLLS FOR THEE.</a:t>
            </a:r>
            <a:endParaRPr lang="uk-UA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6666279" y="6163351"/>
            <a:ext cx="159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JOHN DONNE</a:t>
            </a:r>
            <a:endParaRPr lang="uk-UA" sz="20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8165734" y="6163351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0" i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(1624)</a:t>
            </a:r>
            <a:endParaRPr lang="uk-UA" sz="20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1728200" y="3610084"/>
            <a:ext cx="2898999" cy="4001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OR OF THINE OWN WERE:</a:t>
            </a:r>
            <a:endParaRPr lang="uk-UA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7111"/>
            <a:ext cx="2218378" cy="86516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/>
    </mc:Choice>
    <mc:Fallback xmlns="">
      <p:transition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7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7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7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6" name="П'ятикутник 14"/>
          <p:cNvSpPr/>
          <p:nvPr/>
        </p:nvSpPr>
        <p:spPr>
          <a:xfrm>
            <a:off x="-10322422" y="1718356"/>
            <a:ext cx="10033985" cy="4207659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8"/>
          <p:cNvSpPr/>
          <p:nvPr/>
        </p:nvSpPr>
        <p:spPr>
          <a:xfrm>
            <a:off x="1652051" y="2007068"/>
            <a:ext cx="90175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ECUO team presented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Regional Action </a:t>
            </a:r>
            <a:r>
              <a:rPr lang="en-US" sz="4000" dirty="0" smtClean="0">
                <a:solidFill>
                  <a:srgbClr val="FF0000"/>
                </a:solidFill>
              </a:rPr>
              <a:t>Plan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of Communities on </a:t>
            </a:r>
            <a:r>
              <a:rPr lang="en-US" sz="4000" dirty="0">
                <a:solidFill>
                  <a:srgbClr val="FF0000"/>
                </a:solidFill>
              </a:rPr>
              <a:t>Scale Up of Access to High Quality and Continuous HIV Care for all who needs it in the Region of EECA in 2017-2020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1 0.01064 L 0.95727 4.07407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r="3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57339" y="5933741"/>
            <a:ext cx="5538182" cy="738550"/>
            <a:chOff x="-1130024" y="5494116"/>
            <a:chExt cx="5538182" cy="738550"/>
          </a:xfrm>
        </p:grpSpPr>
        <p:pic>
          <p:nvPicPr>
            <p:cNvPr id="4" name="Shape 104"/>
            <p:cNvPicPr preferRelativeResize="0"/>
            <p:nvPr/>
          </p:nvPicPr>
          <p:blipFill rotWithShape="1">
            <a:blip r:embed="rId3">
              <a:alphaModFix/>
            </a:blip>
            <a:srcRect l="20512" t="54324" r="62050" b="44371"/>
            <a:stretch/>
          </p:blipFill>
          <p:spPr>
            <a:xfrm>
              <a:off x="-1130024" y="5494116"/>
              <a:ext cx="5538166" cy="7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-884188" y="5575316"/>
              <a:ext cx="529234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dirty="0" smtClean="0">
                  <a:solidFill>
                    <a:schemeClr val="accent5">
                      <a:lumMod val="50000"/>
                    </a:schemeClr>
                  </a:solidFill>
                </a:rPr>
                <a:t>ECUO REGIONAL PARTNERS</a:t>
              </a:r>
              <a:endParaRPr lang="ru-RU" sz="3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1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/>
          <a:stretch/>
        </p:blipFill>
        <p:spPr>
          <a:xfrm>
            <a:off x="0" y="-1"/>
            <a:ext cx="12208474" cy="696370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39754" y="5863401"/>
            <a:ext cx="5538166" cy="738550"/>
            <a:chOff x="-1130024" y="5494116"/>
            <a:chExt cx="5538166" cy="738550"/>
          </a:xfrm>
        </p:grpSpPr>
        <p:pic>
          <p:nvPicPr>
            <p:cNvPr id="4" name="Shape 104"/>
            <p:cNvPicPr preferRelativeResize="0"/>
            <p:nvPr/>
          </p:nvPicPr>
          <p:blipFill rotWithShape="1">
            <a:blip r:embed="rId3">
              <a:alphaModFix/>
            </a:blip>
            <a:srcRect l="20512" t="54324" r="62050" b="44371"/>
            <a:stretch/>
          </p:blipFill>
          <p:spPr>
            <a:xfrm>
              <a:off x="-1130024" y="5494116"/>
              <a:ext cx="5538166" cy="7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-884204" y="5530325"/>
              <a:ext cx="529234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dirty="0" smtClean="0">
                  <a:solidFill>
                    <a:schemeClr val="accent5">
                      <a:lumMod val="50000"/>
                    </a:schemeClr>
                  </a:solidFill>
                </a:rPr>
                <a:t>ECUO REGIONAL PARTNERS</a:t>
              </a:r>
              <a:endParaRPr lang="ru-RU" sz="3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6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9"/>
          <p:cNvPicPr preferRelativeResize="0"/>
          <p:nvPr/>
        </p:nvPicPr>
        <p:blipFill rotWithShape="1">
          <a:blip r:embed="rId2">
            <a:alphaModFix/>
          </a:blip>
          <a:srcRect l="22826" t="23684" r="26505" b="22369"/>
          <a:stretch/>
        </p:blipFill>
        <p:spPr>
          <a:xfrm>
            <a:off x="0" y="-70345"/>
            <a:ext cx="12192000" cy="69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04"/>
          <p:cNvPicPr preferRelativeResize="0"/>
          <p:nvPr/>
        </p:nvPicPr>
        <p:blipFill rotWithShape="1">
          <a:blip r:embed="rId3">
            <a:alphaModFix/>
          </a:blip>
          <a:srcRect l="20512" t="54324" r="62050" b="39585"/>
          <a:stretch/>
        </p:blipFill>
        <p:spPr>
          <a:xfrm>
            <a:off x="1" y="5996354"/>
            <a:ext cx="3710353" cy="63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0" b="4174"/>
          <a:stretch/>
        </p:blipFill>
        <p:spPr>
          <a:xfrm>
            <a:off x="1" y="-52764"/>
            <a:ext cx="12192000" cy="6910764"/>
          </a:xfrm>
          <a:prstGeom prst="rect">
            <a:avLst/>
          </a:prstGeom>
        </p:spPr>
      </p:pic>
      <p:pic>
        <p:nvPicPr>
          <p:cNvPr id="6" name="Shape 104"/>
          <p:cNvPicPr preferRelativeResize="0"/>
          <p:nvPr/>
        </p:nvPicPr>
        <p:blipFill rotWithShape="1">
          <a:blip r:embed="rId3">
            <a:alphaModFix/>
          </a:blip>
          <a:srcRect l="20810" t="31260" r="62050" b="62195"/>
          <a:stretch/>
        </p:blipFill>
        <p:spPr>
          <a:xfrm>
            <a:off x="17586" y="5890846"/>
            <a:ext cx="3464168" cy="720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7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UO\Desktop\24173626_10155901353464105_253999914324850990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66700"/>
            <a:ext cx="120904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3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-2505797"/>
            <a:ext cx="12441392" cy="11193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8" y="2338605"/>
            <a:ext cx="4077650" cy="2791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4355024" y="2991173"/>
            <a:ext cx="7113722" cy="15033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/>
          <p:cNvSpPr/>
          <p:nvPr/>
        </p:nvSpPr>
        <p:spPr>
          <a:xfrm>
            <a:off x="4370522" y="3005030"/>
            <a:ext cx="79351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The Estonian Presidency</a:t>
            </a:r>
            <a:endParaRPr lang="uk-UA" sz="4800" b="0" i="0" dirty="0" smtClean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sz="32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of the Council of the</a:t>
            </a:r>
            <a:r>
              <a:rPr lang="uk-UA" sz="32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European Union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0"/>
            <a:ext cx="973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8" y="-2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9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0000">
              <a:schemeClr val="tx2"/>
            </a:gs>
            <a:gs pos="94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-3882035"/>
            <a:ext cx="12382500" cy="111477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3035093" y="1513622"/>
            <a:ext cx="3464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EECA COUNTRIES</a:t>
            </a:r>
            <a:endParaRPr lang="uk-UA" sz="3600" dirty="0">
              <a:solidFill>
                <a:schemeClr val="bg1"/>
              </a:solidFill>
            </a:endParaRP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3145226" y="2355302"/>
            <a:ext cx="2704775" cy="1110082"/>
            <a:chOff x="3145226" y="2355302"/>
            <a:chExt cx="2704775" cy="1110082"/>
          </a:xfrm>
        </p:grpSpPr>
        <p:sp>
          <p:nvSpPr>
            <p:cNvPr id="20" name="Округлений прямокутник 19"/>
            <p:cNvSpPr/>
            <p:nvPr/>
          </p:nvSpPr>
          <p:spPr>
            <a:xfrm rot="21166914">
              <a:off x="3145226" y="2382503"/>
              <a:ext cx="2704775" cy="108288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/>
            <p:cNvSpPr/>
            <p:nvPr/>
          </p:nvSpPr>
          <p:spPr>
            <a:xfrm rot="21178705">
              <a:off x="3368139" y="2600779"/>
              <a:ext cx="22589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IS NOT  EU</a:t>
              </a:r>
              <a:endParaRPr lang="uk-UA" sz="3600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8705">
              <a:off x="4716434" y="2355302"/>
              <a:ext cx="971707" cy="971707"/>
            </a:xfrm>
            <a:prstGeom prst="rect">
              <a:avLst/>
            </a:prstGeom>
          </p:spPr>
        </p:pic>
      </p:grpSp>
      <p:sp>
        <p:nvSpPr>
          <p:cNvPr id="17" name="Прямокутник 16"/>
          <p:cNvSpPr/>
          <p:nvPr/>
        </p:nvSpPr>
        <p:spPr>
          <a:xfrm>
            <a:off x="3998113" y="3728121"/>
            <a:ext cx="250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BUT PART OF 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3998113" y="4251193"/>
            <a:ext cx="5778934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EUROPEAN REGION</a:t>
            </a:r>
            <a:endParaRPr lang="uk-UA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8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4" y="-163863"/>
            <a:ext cx="10534303" cy="716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" y="-2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9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961"/>
            <a:ext cx="12192000" cy="8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7" y="-642395"/>
            <a:ext cx="12199294" cy="81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8" y="-653970"/>
            <a:ext cx="12233976" cy="81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4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5"/>
          <a:stretch/>
        </p:blipFill>
        <p:spPr>
          <a:xfrm>
            <a:off x="13695" y="37410"/>
            <a:ext cx="12164610" cy="68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961"/>
            <a:ext cx="12192000" cy="8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-10732668" y="2889250"/>
            <a:ext cx="8686063" cy="219237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 2016, there were 1.6 million [1.4 million–1.7 million] people living with HIV in </a:t>
            </a:r>
            <a:r>
              <a:rPr lang="en-US" sz="3200" dirty="0" smtClean="0">
                <a:solidFill>
                  <a:srgbClr val="FF0000"/>
                </a:solidFill>
              </a:rPr>
              <a:t>Eastern </a:t>
            </a:r>
            <a:r>
              <a:rPr lang="en-US" sz="3200" dirty="0">
                <a:solidFill>
                  <a:srgbClr val="FF0000"/>
                </a:solidFill>
              </a:rPr>
              <a:t>Europe and </a:t>
            </a:r>
            <a:r>
              <a:rPr lang="en-US" sz="3200" dirty="0" smtClean="0">
                <a:solidFill>
                  <a:srgbClr val="FF0000"/>
                </a:solidFill>
              </a:rPr>
              <a:t>Central </a:t>
            </a:r>
            <a:r>
              <a:rPr lang="en-US" sz="3200" dirty="0">
                <a:solidFill>
                  <a:srgbClr val="FF0000"/>
                </a:solidFill>
              </a:rPr>
              <a:t>Asia.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2234958" y="3225059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2016, there were an estimated 190 000 [160 000–220 000] new HIV infections</a:t>
            </a:r>
            <a:endParaRPr lang="uk-UA" sz="32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the region.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2295645" y="32144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New HIV infections rose by 60%</a:t>
            </a:r>
            <a:endParaRPr lang="uk-UA" sz="3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between 2010 and 2016.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2234958" y="3221487"/>
            <a:ext cx="7612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In </a:t>
            </a:r>
            <a:r>
              <a:rPr lang="uk-UA" sz="3200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astern Europe and </a:t>
            </a:r>
            <a:r>
              <a:rPr lang="uk-UA" sz="3200" dirty="0">
                <a:solidFill>
                  <a:srgbClr val="FF0000"/>
                </a:solidFill>
                <a:latin typeface="Calibri" panose="020F0502020204030204" pitchFamily="34" charset="0"/>
              </a:rPr>
              <a:t>С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entral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 Asia, 40 000</a:t>
            </a:r>
            <a:endParaRPr lang="uk-UA" sz="3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[32 000–49 000] people died of AIDS</a:t>
            </a:r>
            <a:r>
              <a:rPr lang="uk-UA" sz="3200" dirty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related illnesses in 2016.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2293052" y="3181080"/>
            <a:ext cx="703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Treatment coverage is just 28% [22–32%] among people living with HIV in Eastern Europe and Central Asia.</a:t>
            </a:r>
            <a:endParaRPr lang="uk-U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69 0.00116 L 1.03906 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4" grpId="0"/>
      <p:bldP spid="26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7" y="-642395"/>
            <a:ext cx="12199294" cy="81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6" b="16724"/>
          <a:stretch/>
        </p:blipFill>
        <p:spPr>
          <a:xfrm>
            <a:off x="0" y="0"/>
            <a:ext cx="12192000" cy="685801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39754" y="5863401"/>
            <a:ext cx="3697354" cy="738550"/>
            <a:chOff x="-1130024" y="5494116"/>
            <a:chExt cx="5538166" cy="738550"/>
          </a:xfrm>
        </p:grpSpPr>
        <p:pic>
          <p:nvPicPr>
            <p:cNvPr id="5" name="Shape 104"/>
            <p:cNvPicPr preferRelativeResize="0"/>
            <p:nvPr/>
          </p:nvPicPr>
          <p:blipFill rotWithShape="1">
            <a:blip r:embed="rId3">
              <a:alphaModFix/>
            </a:blip>
            <a:srcRect l="20512" t="54324" r="62050" b="44371"/>
            <a:stretch/>
          </p:blipFill>
          <p:spPr>
            <a:xfrm>
              <a:off x="-1130024" y="5494116"/>
              <a:ext cx="5538166" cy="7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-374239" y="5530325"/>
              <a:ext cx="2434449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dirty="0" smtClean="0">
                  <a:solidFill>
                    <a:schemeClr val="accent5">
                      <a:lumMod val="50000"/>
                    </a:schemeClr>
                  </a:solidFill>
                </a:rPr>
                <a:t>ECUO TEAM</a:t>
              </a:r>
              <a:endParaRPr lang="ru-RU" sz="3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8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dnk1-1.fna.fbcdn.net/v/t35.0-12/25317362_10207538848748989_614220732_o.png?oh=5a06e18ed05163277a6883e76de50899&amp;oe=5A3260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" b="18812"/>
          <a:stretch/>
        </p:blipFill>
        <p:spPr bwMode="auto">
          <a:xfrm>
            <a:off x="-4496" y="0"/>
            <a:ext cx="12196496" cy="68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5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-3882035"/>
            <a:ext cx="12382500" cy="111477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3035093" y="1513622"/>
            <a:ext cx="3464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EECA COUNTRIES</a:t>
            </a:r>
            <a:endParaRPr lang="uk-UA" sz="3600" dirty="0">
              <a:solidFill>
                <a:schemeClr val="bg1"/>
              </a:solidFill>
            </a:endParaRPr>
          </a:p>
        </p:txBody>
      </p:sp>
      <p:grpSp>
        <p:nvGrpSpPr>
          <p:cNvPr id="22" name="Групувати 21"/>
          <p:cNvGrpSpPr/>
          <p:nvPr/>
        </p:nvGrpSpPr>
        <p:grpSpPr>
          <a:xfrm>
            <a:off x="3145226" y="2355302"/>
            <a:ext cx="2704775" cy="1110082"/>
            <a:chOff x="3145226" y="2355302"/>
            <a:chExt cx="2704775" cy="1110082"/>
          </a:xfrm>
        </p:grpSpPr>
        <p:sp>
          <p:nvSpPr>
            <p:cNvPr id="20" name="Округлений прямокутник 19"/>
            <p:cNvSpPr/>
            <p:nvPr/>
          </p:nvSpPr>
          <p:spPr>
            <a:xfrm rot="21166914">
              <a:off x="3145226" y="2382503"/>
              <a:ext cx="2704775" cy="108288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/>
            <p:cNvSpPr/>
            <p:nvPr/>
          </p:nvSpPr>
          <p:spPr>
            <a:xfrm rot="21178705">
              <a:off x="3368139" y="2600779"/>
              <a:ext cx="22589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IS NOT  EU</a:t>
              </a:r>
              <a:endParaRPr lang="uk-UA" sz="3600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78705">
              <a:off x="4716434" y="2355302"/>
              <a:ext cx="971707" cy="971707"/>
            </a:xfrm>
            <a:prstGeom prst="rect">
              <a:avLst/>
            </a:prstGeom>
          </p:spPr>
        </p:pic>
      </p:grpSp>
      <p:sp>
        <p:nvSpPr>
          <p:cNvPr id="17" name="Прямокутник 16"/>
          <p:cNvSpPr/>
          <p:nvPr/>
        </p:nvSpPr>
        <p:spPr>
          <a:xfrm>
            <a:off x="3998113" y="3728121"/>
            <a:ext cx="250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BUT PART OF 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3998113" y="4251193"/>
            <a:ext cx="5778934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EUROPEAN REGION</a:t>
            </a:r>
            <a:endParaRPr lang="uk-UA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8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-10732668" y="2889250"/>
            <a:ext cx="8686063" cy="2192373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In 2016, there were 1.6 million [1.4 million–1.7 million] people living with HIV in </a:t>
            </a:r>
            <a:r>
              <a:rPr lang="en-US" sz="3200" dirty="0" smtClean="0">
                <a:solidFill>
                  <a:srgbClr val="FF0000"/>
                </a:solidFill>
              </a:rPr>
              <a:t>Eastern </a:t>
            </a:r>
            <a:r>
              <a:rPr lang="en-US" sz="3200" dirty="0">
                <a:solidFill>
                  <a:srgbClr val="FF0000"/>
                </a:solidFill>
              </a:rPr>
              <a:t>Europe and </a:t>
            </a:r>
            <a:r>
              <a:rPr lang="en-US" sz="3200" dirty="0" smtClean="0">
                <a:solidFill>
                  <a:srgbClr val="FF0000"/>
                </a:solidFill>
              </a:rPr>
              <a:t>Central </a:t>
            </a:r>
            <a:r>
              <a:rPr lang="en-US" sz="3200" dirty="0">
                <a:solidFill>
                  <a:srgbClr val="FF0000"/>
                </a:solidFill>
              </a:rPr>
              <a:t>Asia.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2234958" y="3225059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2016, there were an estimated 190 000 [160 000–220 000] new HIV infections</a:t>
            </a:r>
            <a:endParaRPr lang="uk-UA" sz="32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 the region.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2295645" y="321448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New HIV infections rose by 60%</a:t>
            </a:r>
            <a:endParaRPr lang="uk-UA" sz="3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between 2010 and 2016.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2234958" y="3221487"/>
            <a:ext cx="76122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In </a:t>
            </a:r>
            <a:r>
              <a:rPr lang="uk-UA" sz="3200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astern Europe and </a:t>
            </a:r>
            <a:r>
              <a:rPr lang="uk-UA" sz="3200" dirty="0">
                <a:solidFill>
                  <a:srgbClr val="FF0000"/>
                </a:solidFill>
                <a:latin typeface="Calibri" panose="020F0502020204030204" pitchFamily="34" charset="0"/>
              </a:rPr>
              <a:t>С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entral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 Asia, 40 000</a:t>
            </a:r>
            <a:endParaRPr lang="uk-UA" sz="3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[32 000–49 000] people died of AIDS</a:t>
            </a:r>
            <a:r>
              <a:rPr lang="uk-UA" sz="3200" dirty="0">
                <a:solidFill>
                  <a:srgbClr val="FF0000"/>
                </a:solidFill>
                <a:latin typeface="Calibri" panose="020F0502020204030204" pitchFamily="34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related illnesses in 2016.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2293052" y="3181080"/>
            <a:ext cx="70335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Treatment coverage is just 28% [22–32%] among people living with HIV in Eastern Europe and Central Asia.</a:t>
            </a:r>
            <a:endParaRPr lang="uk-UA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69 0.00116 L 1.03906 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24" grpId="0"/>
      <p:bldP spid="26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2016, there were an estimated 190 000 [160 000–220 000] new HIV infections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the region.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15 0.00486 L 4.58333E-6 -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-8781947" y="2889250"/>
            <a:ext cx="6892188" cy="17500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 HIV infections rose by 60%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between 2010 and 2016.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88008 0.002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9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uk-UA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Е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astern Europe and </a:t>
            </a:r>
            <a:r>
              <a:rPr lang="uk-UA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</a:t>
            </a:r>
            <a:r>
              <a:rPr lang="en-US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entral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Asia, 40 000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[32 000–49 000] people died of AIDS</a:t>
            </a:r>
            <a:r>
              <a:rPr lang="uk-UA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related illnesses in 2016.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717 0.01065 L 4.58333E-6 -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Between 2010 and 2016, the number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AIDS-related deaths in the region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increased by 27%.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717 0.01065 L 4.58333E-6 -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Treatment coverage is just 28% [22–32%] among people living with HIV in Eastern Europe and Central Asia.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717 0.01065 L 4.58333E-6 -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2016, there were an estimated 190 000 [160 000–220 000] new HIV infections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the region.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15 0.00486 L 4.58333E-6 -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-8323658" y="583484"/>
            <a:ext cx="7483072" cy="74919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980083" y="521164"/>
            <a:ext cx="7461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2016, there were 1.6 million [1.4 million–1.7 million] people living with HIV in </a:t>
            </a:r>
            <a:r>
              <a:rPr lang="en-US" sz="2400" dirty="0" smtClean="0">
                <a:solidFill>
                  <a:schemeClr val="bg1"/>
                </a:solidFill>
              </a:rPr>
              <a:t>Eastern </a:t>
            </a:r>
            <a:r>
              <a:rPr lang="en-US" sz="2400" dirty="0">
                <a:solidFill>
                  <a:schemeClr val="bg1"/>
                </a:solidFill>
              </a:rPr>
              <a:t>Europe and </a:t>
            </a:r>
            <a:r>
              <a:rPr lang="en-US" sz="2400" dirty="0" smtClean="0">
                <a:solidFill>
                  <a:schemeClr val="bg1"/>
                </a:solidFill>
              </a:rPr>
              <a:t>Central </a:t>
            </a:r>
            <a:r>
              <a:rPr lang="en-US" sz="2400" dirty="0">
                <a:solidFill>
                  <a:schemeClr val="bg1"/>
                </a:solidFill>
              </a:rPr>
              <a:t>Asia.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6" name="П'ятикутник 15"/>
          <p:cNvSpPr/>
          <p:nvPr/>
        </p:nvSpPr>
        <p:spPr>
          <a:xfrm>
            <a:off x="-8757264" y="1697216"/>
            <a:ext cx="8116685" cy="74919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'ятикутник 16"/>
          <p:cNvSpPr/>
          <p:nvPr/>
        </p:nvSpPr>
        <p:spPr>
          <a:xfrm>
            <a:off x="-8111031" y="2770302"/>
            <a:ext cx="7449606" cy="3238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'ятикутник 18"/>
          <p:cNvSpPr/>
          <p:nvPr/>
        </p:nvSpPr>
        <p:spPr>
          <a:xfrm>
            <a:off x="-6764027" y="4468250"/>
            <a:ext cx="6341487" cy="7631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'ятикутник 19"/>
          <p:cNvSpPr/>
          <p:nvPr/>
        </p:nvSpPr>
        <p:spPr>
          <a:xfrm>
            <a:off x="-7955391" y="5547005"/>
            <a:ext cx="7554791" cy="7097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/>
        </p:nvSpPr>
        <p:spPr>
          <a:xfrm>
            <a:off x="980083" y="2719789"/>
            <a:ext cx="7258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New HIV infections rose by 60% between 2010 and 2016.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978812" y="4419921"/>
            <a:ext cx="5926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Between 2010 and 2016, the number of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AIDS-</a:t>
            </a:r>
            <a:endParaRPr lang="uk-UA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related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deaths in the region increased by 27%.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1122306" y="5492836"/>
            <a:ext cx="721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Treatment coverage is just 28% [22–32%] among people living with HIV in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Eastern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Europe and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Central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Asia.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770006" y="1697216"/>
            <a:ext cx="779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 2016, there were an estimated 190 000 [160 000–220 000] new HIV infections in the region.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1" name="П'ятикутник 20"/>
          <p:cNvSpPr/>
          <p:nvPr/>
        </p:nvSpPr>
        <p:spPr>
          <a:xfrm>
            <a:off x="-8346822" y="3413723"/>
            <a:ext cx="7991880" cy="7368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/>
          <p:cNvSpPr/>
          <p:nvPr/>
        </p:nvSpPr>
        <p:spPr>
          <a:xfrm>
            <a:off x="3274956" y="3341910"/>
            <a:ext cx="779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Е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astern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Europe and </a:t>
            </a:r>
            <a:r>
              <a:rPr 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entral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Asia, 40 000 [32 000–49 000] people died of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AIDS</a:t>
            </a:r>
            <a:r>
              <a:rPr 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related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illnesses in 2016.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6000">
        <p:fade/>
      </p:transition>
    </mc:Choice>
    <mc:Fallback xmlns="">
      <p:transition spd="med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625 L 0.76016 -0.0043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3.33333E-6 L 0.85521 0.002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6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375E-6 3.7037E-6 L 0.74753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1.11111E-6 L 0.947 -0.000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3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4.07407E-6 L 0.71068 0.0023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33333E-6 L 0.7388 0.0025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6" grpId="0" animBg="1"/>
      <p:bldP spid="17" grpId="0" animBg="1"/>
      <p:bldP spid="19" grpId="0" animBg="1"/>
      <p:bldP spid="20" grpId="0" animBg="1"/>
      <p:bldP spid="10" grpId="0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7" name="Прямокутник 8"/>
          <p:cNvSpPr/>
          <p:nvPr/>
        </p:nvSpPr>
        <p:spPr>
          <a:xfrm>
            <a:off x="1652051" y="2007068"/>
            <a:ext cx="90175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ECUO team presented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Regional Action </a:t>
            </a:r>
            <a:r>
              <a:rPr lang="en-US" sz="4000" dirty="0" smtClean="0">
                <a:solidFill>
                  <a:srgbClr val="FF0000"/>
                </a:solidFill>
              </a:rPr>
              <a:t>Plan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of Communities on </a:t>
            </a:r>
            <a:r>
              <a:rPr lang="en-US" sz="4000" dirty="0">
                <a:solidFill>
                  <a:srgbClr val="FF0000"/>
                </a:solidFill>
              </a:rPr>
              <a:t>Scale Up of Access to High Quality and Continuous HIV Care for all who needs it in the Region of EECA in 2017-2020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" name="П'ятикутник 14"/>
          <p:cNvSpPr/>
          <p:nvPr/>
        </p:nvSpPr>
        <p:spPr>
          <a:xfrm>
            <a:off x="-10322422" y="1718356"/>
            <a:ext cx="10033985" cy="4207659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6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36 0.01064 L 0.99453 4.07407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r="3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57339" y="5933741"/>
            <a:ext cx="5538182" cy="738550"/>
            <a:chOff x="-1130024" y="5494116"/>
            <a:chExt cx="5538182" cy="738550"/>
          </a:xfrm>
        </p:grpSpPr>
        <p:pic>
          <p:nvPicPr>
            <p:cNvPr id="4" name="Shape 104"/>
            <p:cNvPicPr preferRelativeResize="0"/>
            <p:nvPr/>
          </p:nvPicPr>
          <p:blipFill rotWithShape="1">
            <a:blip r:embed="rId3">
              <a:alphaModFix/>
            </a:blip>
            <a:srcRect l="20512" t="54324" r="62050" b="44371"/>
            <a:stretch/>
          </p:blipFill>
          <p:spPr>
            <a:xfrm>
              <a:off x="-1130024" y="5494116"/>
              <a:ext cx="5538166" cy="7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-884188" y="5575316"/>
              <a:ext cx="529234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dirty="0" smtClean="0">
                  <a:solidFill>
                    <a:schemeClr val="accent5">
                      <a:lumMod val="50000"/>
                    </a:schemeClr>
                  </a:solidFill>
                </a:rPr>
                <a:t>ECUO REGIONAL PARTNERS</a:t>
              </a:r>
              <a:endParaRPr lang="ru-RU" sz="3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/>
          <a:stretch/>
        </p:blipFill>
        <p:spPr>
          <a:xfrm>
            <a:off x="0" y="-1"/>
            <a:ext cx="12208474" cy="696370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-39754" y="5863401"/>
            <a:ext cx="5538166" cy="738550"/>
            <a:chOff x="-1130024" y="5494116"/>
            <a:chExt cx="5538166" cy="738550"/>
          </a:xfrm>
        </p:grpSpPr>
        <p:pic>
          <p:nvPicPr>
            <p:cNvPr id="4" name="Shape 104"/>
            <p:cNvPicPr preferRelativeResize="0"/>
            <p:nvPr/>
          </p:nvPicPr>
          <p:blipFill rotWithShape="1">
            <a:blip r:embed="rId3">
              <a:alphaModFix/>
            </a:blip>
            <a:srcRect l="20512" t="54324" r="62050" b="44371"/>
            <a:stretch/>
          </p:blipFill>
          <p:spPr>
            <a:xfrm>
              <a:off x="-1130024" y="5494116"/>
              <a:ext cx="5538166" cy="7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-884204" y="5530325"/>
              <a:ext cx="529234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dirty="0" smtClean="0">
                  <a:solidFill>
                    <a:schemeClr val="accent5">
                      <a:lumMod val="50000"/>
                    </a:schemeClr>
                  </a:solidFill>
                </a:rPr>
                <a:t>ECUO REGIONAL PARTNERS</a:t>
              </a:r>
              <a:endParaRPr lang="ru-RU" sz="3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5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9"/>
          <p:cNvPicPr preferRelativeResize="0"/>
          <p:nvPr/>
        </p:nvPicPr>
        <p:blipFill rotWithShape="1">
          <a:blip r:embed="rId2">
            <a:alphaModFix/>
          </a:blip>
          <a:srcRect l="22826" t="23684" r="26505" b="22369"/>
          <a:stretch/>
        </p:blipFill>
        <p:spPr>
          <a:xfrm>
            <a:off x="0" y="-70345"/>
            <a:ext cx="12192000" cy="696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04"/>
          <p:cNvPicPr preferRelativeResize="0"/>
          <p:nvPr/>
        </p:nvPicPr>
        <p:blipFill rotWithShape="1">
          <a:blip r:embed="rId3">
            <a:alphaModFix/>
          </a:blip>
          <a:srcRect l="20512" t="54324" r="62050" b="39585"/>
          <a:stretch/>
        </p:blipFill>
        <p:spPr>
          <a:xfrm>
            <a:off x="1" y="5996354"/>
            <a:ext cx="3710353" cy="63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6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0" b="4174"/>
          <a:stretch/>
        </p:blipFill>
        <p:spPr>
          <a:xfrm>
            <a:off x="1" y="-52764"/>
            <a:ext cx="12192000" cy="6910764"/>
          </a:xfrm>
          <a:prstGeom prst="rect">
            <a:avLst/>
          </a:prstGeom>
        </p:spPr>
      </p:pic>
      <p:pic>
        <p:nvPicPr>
          <p:cNvPr id="6" name="Shape 104"/>
          <p:cNvPicPr preferRelativeResize="0"/>
          <p:nvPr/>
        </p:nvPicPr>
        <p:blipFill rotWithShape="1">
          <a:blip r:embed="rId3">
            <a:alphaModFix/>
          </a:blip>
          <a:srcRect l="20810" t="31260" r="62050" b="62195"/>
          <a:stretch/>
        </p:blipFill>
        <p:spPr>
          <a:xfrm>
            <a:off x="17586" y="5890846"/>
            <a:ext cx="3464168" cy="720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CUO\Desktop\24173626_10155901353464105_2539999143248509905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66700"/>
            <a:ext cx="120904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29" y="-2505797"/>
            <a:ext cx="12441392" cy="111936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8" y="2338605"/>
            <a:ext cx="4077650" cy="2791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4355024" y="2991173"/>
            <a:ext cx="7113722" cy="15033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/>
          <p:cNvSpPr/>
          <p:nvPr/>
        </p:nvSpPr>
        <p:spPr>
          <a:xfrm>
            <a:off x="4370522" y="3005030"/>
            <a:ext cx="79351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The Estonian Presidency</a:t>
            </a:r>
            <a:endParaRPr lang="uk-UA" sz="4800" b="0" i="0" dirty="0" smtClean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sz="32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of the Council of the</a:t>
            </a:r>
            <a:r>
              <a:rPr lang="uk-UA" sz="32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en-US" sz="3200" b="0" i="0" dirty="0" smtClean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European Union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0"/>
            <a:ext cx="973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8" y="-2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-8781947" y="2889250"/>
            <a:ext cx="6892188" cy="175000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New HIV infections rose by 60%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between 2010 and 2016.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88008 0.002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9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9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4" y="-163863"/>
            <a:ext cx="10534303" cy="716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" y="-2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9" y="0"/>
            <a:ext cx="1029136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961"/>
            <a:ext cx="12192000" cy="8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7" y="-642395"/>
            <a:ext cx="12199294" cy="81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8" y="-653970"/>
            <a:ext cx="12233976" cy="816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5"/>
          <a:stretch/>
        </p:blipFill>
        <p:spPr>
          <a:xfrm>
            <a:off x="13695" y="37410"/>
            <a:ext cx="12164610" cy="68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uk-UA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Е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astern Europe and </a:t>
            </a:r>
            <a:r>
              <a:rPr lang="uk-UA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</a:t>
            </a:r>
            <a:r>
              <a:rPr lang="en-US" sz="32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entral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Asia, 40 000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[32 000–49 000] people died of AIDS</a:t>
            </a:r>
            <a:r>
              <a:rPr lang="uk-UA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related illnesses in 2016.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3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717 0.01065 L 4.58333E-6 -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9961"/>
            <a:ext cx="12192000" cy="8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7" y="-642395"/>
            <a:ext cx="12199294" cy="81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6" b="16724"/>
          <a:stretch/>
        </p:blipFill>
        <p:spPr>
          <a:xfrm>
            <a:off x="0" y="0"/>
            <a:ext cx="12192000" cy="6858014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39754" y="5863401"/>
            <a:ext cx="3697354" cy="738550"/>
            <a:chOff x="-1130024" y="5494116"/>
            <a:chExt cx="5538166" cy="738550"/>
          </a:xfrm>
        </p:grpSpPr>
        <p:pic>
          <p:nvPicPr>
            <p:cNvPr id="5" name="Shape 104"/>
            <p:cNvPicPr preferRelativeResize="0"/>
            <p:nvPr/>
          </p:nvPicPr>
          <p:blipFill rotWithShape="1">
            <a:blip r:embed="rId3">
              <a:alphaModFix/>
            </a:blip>
            <a:srcRect l="20512" t="54324" r="62050" b="44371"/>
            <a:stretch/>
          </p:blipFill>
          <p:spPr>
            <a:xfrm>
              <a:off x="-1130024" y="5494116"/>
              <a:ext cx="5538166" cy="738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-374239" y="5530325"/>
              <a:ext cx="2434449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dirty="0" smtClean="0">
                  <a:solidFill>
                    <a:schemeClr val="accent5">
                      <a:lumMod val="50000"/>
                    </a:schemeClr>
                  </a:solidFill>
                </a:rPr>
                <a:t>ECUO TEAM</a:t>
              </a:r>
              <a:endParaRPr lang="ru-RU" sz="3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2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dnk1-1.fna.fbcdn.net/v/t35.0-12/25317362_10207538848748989_614220732_o.png?oh=5a06e18ed05163277a6883e76de50899&amp;oe=5A3260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" b="18812"/>
          <a:stretch/>
        </p:blipFill>
        <p:spPr bwMode="auto">
          <a:xfrm>
            <a:off x="-4496" y="0"/>
            <a:ext cx="12196496" cy="68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Between 2010 and 2016, the number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of AIDS-related deaths in the region</a:t>
            </a:r>
            <a:endParaRPr lang="uk-UA" sz="32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increased by 27%.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717 0.01065 L 4.58333E-6 -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1947012" y="2882952"/>
            <a:ext cx="8686063" cy="21923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2302696" y="3220433"/>
            <a:ext cx="7886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Treatment coverage is just 28% [22–32%] among people living with HIV in Eastern Europe and Central Asia.</a:t>
            </a:r>
            <a:endParaRPr lang="uk-U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717 0.01065 L 4.58333E-6 -2.5925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6" y="-3878487"/>
            <a:ext cx="12441392" cy="1119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62" y="312675"/>
            <a:ext cx="2218378" cy="869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820" y="1499389"/>
            <a:ext cx="932352" cy="1115886"/>
          </a:xfrm>
          <a:prstGeom prst="rect">
            <a:avLst/>
          </a:prstGeom>
        </p:spPr>
      </p:pic>
      <p:sp>
        <p:nvSpPr>
          <p:cNvPr id="15" name="П'ятикутник 14"/>
          <p:cNvSpPr/>
          <p:nvPr/>
        </p:nvSpPr>
        <p:spPr>
          <a:xfrm>
            <a:off x="-8323658" y="583484"/>
            <a:ext cx="7483072" cy="74919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/>
          <p:cNvSpPr/>
          <p:nvPr/>
        </p:nvSpPr>
        <p:spPr>
          <a:xfrm>
            <a:off x="980083" y="521164"/>
            <a:ext cx="7461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2016, there were 1.6 million [1.4 million–1.7 million] people living with HIV in </a:t>
            </a:r>
            <a:r>
              <a:rPr lang="en-US" sz="2400" dirty="0" smtClean="0">
                <a:solidFill>
                  <a:schemeClr val="bg1"/>
                </a:solidFill>
              </a:rPr>
              <a:t>Eastern </a:t>
            </a:r>
            <a:r>
              <a:rPr lang="en-US" sz="2400" dirty="0">
                <a:solidFill>
                  <a:schemeClr val="bg1"/>
                </a:solidFill>
              </a:rPr>
              <a:t>Europe and </a:t>
            </a:r>
            <a:r>
              <a:rPr lang="en-US" sz="2400" dirty="0" smtClean="0">
                <a:solidFill>
                  <a:schemeClr val="bg1"/>
                </a:solidFill>
              </a:rPr>
              <a:t>Central </a:t>
            </a:r>
            <a:r>
              <a:rPr lang="en-US" sz="2400" dirty="0">
                <a:solidFill>
                  <a:schemeClr val="bg1"/>
                </a:solidFill>
              </a:rPr>
              <a:t>Asia.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6" name="П'ятикутник 15"/>
          <p:cNvSpPr/>
          <p:nvPr/>
        </p:nvSpPr>
        <p:spPr>
          <a:xfrm>
            <a:off x="-8757264" y="1697216"/>
            <a:ext cx="8116685" cy="74919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'ятикутник 16"/>
          <p:cNvSpPr/>
          <p:nvPr/>
        </p:nvSpPr>
        <p:spPr>
          <a:xfrm>
            <a:off x="-8111031" y="2770302"/>
            <a:ext cx="7449606" cy="3238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'ятикутник 18"/>
          <p:cNvSpPr/>
          <p:nvPr/>
        </p:nvSpPr>
        <p:spPr>
          <a:xfrm>
            <a:off x="-6764027" y="4468250"/>
            <a:ext cx="6341487" cy="76318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'ятикутник 19"/>
          <p:cNvSpPr/>
          <p:nvPr/>
        </p:nvSpPr>
        <p:spPr>
          <a:xfrm>
            <a:off x="-7955391" y="5547005"/>
            <a:ext cx="7554791" cy="70971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/>
        </p:nvSpPr>
        <p:spPr>
          <a:xfrm>
            <a:off x="980083" y="2719789"/>
            <a:ext cx="7258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New HIV infections rose by 60% between 2010 and 2016.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1978812" y="4419921"/>
            <a:ext cx="5926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Between 2010 and 2016, the number of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AIDS-</a:t>
            </a:r>
            <a:endParaRPr lang="uk-UA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related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deaths in the region increased by 27%.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1122306" y="5492836"/>
            <a:ext cx="721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Treatment coverage is just 28% [22–32%] among people living with HIV in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Eastern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Europe and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Central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Asia.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1770006" y="1697216"/>
            <a:ext cx="779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 2016, there were an estimated 190 000 [160 000–220 000] new HIV infections in the region.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21" name="П'ятикутник 20"/>
          <p:cNvSpPr/>
          <p:nvPr/>
        </p:nvSpPr>
        <p:spPr>
          <a:xfrm>
            <a:off x="-8346822" y="3413723"/>
            <a:ext cx="7991880" cy="7368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/>
          <p:cNvSpPr/>
          <p:nvPr/>
        </p:nvSpPr>
        <p:spPr>
          <a:xfrm>
            <a:off x="3274956" y="3341910"/>
            <a:ext cx="7790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Е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astern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Europe and </a:t>
            </a:r>
            <a:r>
              <a:rPr 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</a:t>
            </a:r>
            <a:r>
              <a:rPr lang="en-US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entral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Asia, 40 000 [32 000–49 000] people died of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AIDS</a:t>
            </a:r>
            <a:r>
              <a:rPr lang="uk-UA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related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illnesses in 2016.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6000">
        <p:fade/>
      </p:transition>
    </mc:Choice>
    <mc:Fallback xmlns="">
      <p:transition spd="med" advClick="0" advTm="3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625 L 0.76016 -0.0043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3.33333E-6 L 0.85521 0.002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6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375E-6 3.7037E-6 L 0.74753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04167E-6 1.11111E-6 L 0.947 -0.000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3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4.07407E-6 L 0.71068 0.0023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33333E-6 L 0.7388 0.0025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6" grpId="0" animBg="1"/>
      <p:bldP spid="17" grpId="0" animBg="1"/>
      <p:bldP spid="19" grpId="0" animBg="1"/>
      <p:bldP spid="20" grpId="0" animBg="1"/>
      <p:bldP spid="10" grpId="0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860</Words>
  <Application>Microsoft Office PowerPoint</Application>
  <PresentationFormat>Произвольный</PresentationFormat>
  <Paragraphs>89</Paragraphs>
  <Slides>63</Slides>
  <Notes>0</Notes>
  <HiddenSlides>12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Bohdan bodzjo</dc:creator>
  <cp:lastModifiedBy>ECUO</cp:lastModifiedBy>
  <cp:revision>56</cp:revision>
  <dcterms:created xsi:type="dcterms:W3CDTF">2017-12-11T20:25:57Z</dcterms:created>
  <dcterms:modified xsi:type="dcterms:W3CDTF">2017-12-12T04:06:36Z</dcterms:modified>
</cp:coreProperties>
</file>