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70" r:id="rId3"/>
    <p:sldId id="271" r:id="rId4"/>
    <p:sldId id="276" r:id="rId5"/>
    <p:sldId id="277" r:id="rId6"/>
    <p:sldId id="278" r:id="rId7"/>
    <p:sldId id="274" r:id="rId8"/>
    <p:sldId id="279" r:id="rId9"/>
    <p:sldId id="275" r:id="rId10"/>
    <p:sldId id="25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82E17-243C-4B79-B19A-C5CED728EFEA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B5964CB-71FF-4E0B-BD1E-FF844DF7CEAA}">
      <dgm:prSet phldrT="[Текст]" custT="1"/>
      <dgm:spPr/>
      <dgm:t>
        <a:bodyPr/>
        <a:lstStyle/>
        <a:p>
          <a:r>
            <a:rPr lang="ru-RU" sz="2200" dirty="0">
              <a:solidFill>
                <a:schemeClr val="bg1"/>
              </a:solidFill>
            </a:rPr>
            <a:t>Молдова</a:t>
          </a:r>
        </a:p>
        <a:p>
          <a:r>
            <a:rPr lang="ru-RU" sz="1200" dirty="0">
              <a:solidFill>
                <a:schemeClr val="bg1"/>
              </a:solidFill>
            </a:rPr>
            <a:t>01-02-2018</a:t>
          </a:r>
          <a:r>
            <a:rPr lang="ru-RU" sz="2200" dirty="0">
              <a:solidFill>
                <a:schemeClr val="bg1"/>
              </a:solidFill>
            </a:rPr>
            <a:t> </a:t>
          </a:r>
        </a:p>
      </dgm:t>
    </dgm:pt>
    <dgm:pt modelId="{83EC2B19-5857-4D09-A465-21B8F44A54CC}" type="parTrans" cxnId="{1F6E09BF-C104-47BD-851F-FAD85F0E7103}">
      <dgm:prSet/>
      <dgm:spPr/>
      <dgm:t>
        <a:bodyPr/>
        <a:lstStyle/>
        <a:p>
          <a:endParaRPr lang="ru-RU"/>
        </a:p>
      </dgm:t>
    </dgm:pt>
    <dgm:pt modelId="{7F3AE50C-5C9D-4A6D-9894-38266801064D}" type="sibTrans" cxnId="{1F6E09BF-C104-47BD-851F-FAD85F0E7103}">
      <dgm:prSet/>
      <dgm:spPr/>
      <dgm:t>
        <a:bodyPr/>
        <a:lstStyle/>
        <a:p>
          <a:endParaRPr lang="ru-RU"/>
        </a:p>
      </dgm:t>
    </dgm:pt>
    <dgm:pt modelId="{82EDE5C7-4C8A-463B-A44F-C564262B63D7}">
      <dgm:prSet phldrT="[Текст]" custT="1"/>
      <dgm:spPr/>
      <dgm:t>
        <a:bodyPr/>
        <a:lstStyle/>
        <a:p>
          <a:r>
            <a:rPr lang="ru-RU" sz="1400" dirty="0"/>
            <a:t>Лига ЛЖВ РМ </a:t>
          </a:r>
          <a:br>
            <a:rPr lang="ru-RU" sz="1400" dirty="0"/>
          </a:br>
          <a:r>
            <a:rPr lang="ru-RU" sz="1400" dirty="0"/>
            <a:t>(лидер)</a:t>
          </a:r>
        </a:p>
      </dgm:t>
    </dgm:pt>
    <dgm:pt modelId="{45B53F93-52E0-4981-BCB0-BF6DD82C1969}" type="parTrans" cxnId="{685E2292-2661-45E0-9D01-A85CD8D2A09E}">
      <dgm:prSet/>
      <dgm:spPr/>
      <dgm:t>
        <a:bodyPr/>
        <a:lstStyle/>
        <a:p>
          <a:endParaRPr lang="ru-RU"/>
        </a:p>
      </dgm:t>
    </dgm:pt>
    <dgm:pt modelId="{E8E508CC-9D56-4066-8304-D3F587A4E48E}" type="sibTrans" cxnId="{685E2292-2661-45E0-9D01-A85CD8D2A09E}">
      <dgm:prSet custT="1"/>
      <dgm:spPr/>
      <dgm:t>
        <a:bodyPr/>
        <a:lstStyle/>
        <a:p>
          <a:endParaRPr lang="ru-RU"/>
        </a:p>
      </dgm:t>
    </dgm:pt>
    <dgm:pt modelId="{C0BB0880-1188-40AC-9531-531AD829DEE4}">
      <dgm:prSet phldrT="[Текст]" custT="1"/>
      <dgm:spPr/>
      <dgm:t>
        <a:bodyPr/>
        <a:lstStyle/>
        <a:p>
          <a:r>
            <a:rPr lang="ru-RU" sz="1400"/>
            <a:t>ИЦ Гендердок -М</a:t>
          </a:r>
          <a:endParaRPr lang="ru-RU" sz="1400" dirty="0"/>
        </a:p>
      </dgm:t>
    </dgm:pt>
    <dgm:pt modelId="{B0AC1525-DE72-49B0-A5EA-E5319420F45C}" type="parTrans" cxnId="{254BE5FD-4BB2-4211-8E1B-D07F93944DA4}">
      <dgm:prSet/>
      <dgm:spPr/>
      <dgm:t>
        <a:bodyPr/>
        <a:lstStyle/>
        <a:p>
          <a:endParaRPr lang="ru-RU"/>
        </a:p>
      </dgm:t>
    </dgm:pt>
    <dgm:pt modelId="{3A94AD4C-A140-46E5-9202-782EF7DDFEE4}" type="sibTrans" cxnId="{254BE5FD-4BB2-4211-8E1B-D07F93944DA4}">
      <dgm:prSet custT="1"/>
      <dgm:spPr/>
      <dgm:t>
        <a:bodyPr/>
        <a:lstStyle/>
        <a:p>
          <a:endParaRPr lang="ru-RU"/>
        </a:p>
      </dgm:t>
    </dgm:pt>
    <dgm:pt modelId="{1EB2EF11-6C0F-4B50-BBF0-6DE560E8C389}">
      <dgm:prSet phldrT="[Текст]" custT="1"/>
      <dgm:spPr/>
      <dgm:t>
        <a:bodyPr/>
        <a:lstStyle/>
        <a:p>
          <a:r>
            <a:rPr lang="ru-RU" sz="1400"/>
            <a:t>Инициативная группа  «ПУЛЬС »</a:t>
          </a:r>
          <a:endParaRPr lang="ru-RU" sz="1400" dirty="0"/>
        </a:p>
      </dgm:t>
    </dgm:pt>
    <dgm:pt modelId="{0FAF7926-07F5-4CA5-ADDF-6F82D2BC486A}" type="parTrans" cxnId="{CEBA6C49-BB35-4B40-B969-791EB4288309}">
      <dgm:prSet/>
      <dgm:spPr/>
      <dgm:t>
        <a:bodyPr/>
        <a:lstStyle/>
        <a:p>
          <a:endParaRPr lang="ru-RU"/>
        </a:p>
      </dgm:t>
    </dgm:pt>
    <dgm:pt modelId="{B2E1CC20-2EA3-4088-8BEF-F637C57F6203}" type="sibTrans" cxnId="{CEBA6C49-BB35-4B40-B969-791EB4288309}">
      <dgm:prSet custT="1"/>
      <dgm:spPr/>
      <dgm:t>
        <a:bodyPr/>
        <a:lstStyle/>
        <a:p>
          <a:endParaRPr lang="ru-RU"/>
        </a:p>
      </dgm:t>
    </dgm:pt>
    <dgm:pt modelId="{D8B2E692-8726-45D8-B8F8-8903BE3AB384}">
      <dgm:prSet phldrT="[Текст]"/>
      <dgm:spPr/>
      <dgm:t>
        <a:bodyPr/>
        <a:lstStyle/>
        <a:p>
          <a:endParaRPr lang="ru-RU" dirty="0"/>
        </a:p>
      </dgm:t>
    </dgm:pt>
    <dgm:pt modelId="{A24B8C1D-9ED9-4EDA-B47E-846393F57058}" type="parTrans" cxnId="{5367798B-6F35-49C9-8DE1-B8B9DA5955E2}">
      <dgm:prSet/>
      <dgm:spPr/>
      <dgm:t>
        <a:bodyPr/>
        <a:lstStyle/>
        <a:p>
          <a:endParaRPr lang="ru-RU"/>
        </a:p>
      </dgm:t>
    </dgm:pt>
    <dgm:pt modelId="{3449A0E7-95A1-4F96-AC69-552FEF9D02E2}" type="sibTrans" cxnId="{5367798B-6F35-49C9-8DE1-B8B9DA5955E2}">
      <dgm:prSet/>
      <dgm:spPr/>
      <dgm:t>
        <a:bodyPr/>
        <a:lstStyle/>
        <a:p>
          <a:endParaRPr lang="ru-RU"/>
        </a:p>
      </dgm:t>
    </dgm:pt>
    <dgm:pt modelId="{FB6C516F-75D5-4872-9DEC-84AAE9A8332A}" type="pres">
      <dgm:prSet presAssocID="{F3082E17-243C-4B79-B19A-C5CED728EF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919FCB-B018-4277-834D-40B53093571E}" type="pres">
      <dgm:prSet presAssocID="{D8B2E692-8726-45D8-B8F8-8903BE3AB384}" presName="hierRoot1" presStyleCnt="0">
        <dgm:presLayoutVars>
          <dgm:hierBranch val="init"/>
        </dgm:presLayoutVars>
      </dgm:prSet>
      <dgm:spPr/>
    </dgm:pt>
    <dgm:pt modelId="{819F9D48-851F-4547-9665-2AF18E902C8D}" type="pres">
      <dgm:prSet presAssocID="{D8B2E692-8726-45D8-B8F8-8903BE3AB384}" presName="rootComposite1" presStyleCnt="0"/>
      <dgm:spPr/>
    </dgm:pt>
    <dgm:pt modelId="{AB3B49E8-01AC-4D6E-898F-DAE6A0BC6F88}" type="pres">
      <dgm:prSet presAssocID="{D8B2E692-8726-45D8-B8F8-8903BE3AB384}" presName="rootText1" presStyleLbl="node0" presStyleIdx="0" presStyleCnt="2">
        <dgm:presLayoutVars>
          <dgm:chPref val="3"/>
        </dgm:presLayoutVars>
      </dgm:prSet>
      <dgm:spPr/>
    </dgm:pt>
    <dgm:pt modelId="{A4B01D57-48FE-40D1-8D66-A6203621D68E}" type="pres">
      <dgm:prSet presAssocID="{D8B2E692-8726-45D8-B8F8-8903BE3AB384}" presName="rootConnector1" presStyleLbl="node1" presStyleIdx="0" presStyleCnt="0"/>
      <dgm:spPr/>
    </dgm:pt>
    <dgm:pt modelId="{B85BC024-7C7D-4CBB-8FE9-94D9B5D0B8E5}" type="pres">
      <dgm:prSet presAssocID="{D8B2E692-8726-45D8-B8F8-8903BE3AB384}" presName="hierChild2" presStyleCnt="0"/>
      <dgm:spPr/>
    </dgm:pt>
    <dgm:pt modelId="{F974F983-5CCF-47A4-B9EA-3F5A0B8992BA}" type="pres">
      <dgm:prSet presAssocID="{D8B2E692-8726-45D8-B8F8-8903BE3AB384}" presName="hierChild3" presStyleCnt="0"/>
      <dgm:spPr/>
    </dgm:pt>
    <dgm:pt modelId="{1FFCEDCF-5120-4592-A397-2243DBF0324B}" type="pres">
      <dgm:prSet presAssocID="{2B5964CB-71FF-4E0B-BD1E-FF844DF7CEAA}" presName="hierRoot1" presStyleCnt="0">
        <dgm:presLayoutVars>
          <dgm:hierBranch val="init"/>
        </dgm:presLayoutVars>
      </dgm:prSet>
      <dgm:spPr/>
    </dgm:pt>
    <dgm:pt modelId="{3967CA68-6154-4515-9856-D9560B56E4BC}" type="pres">
      <dgm:prSet presAssocID="{2B5964CB-71FF-4E0B-BD1E-FF844DF7CEAA}" presName="rootComposite1" presStyleCnt="0"/>
      <dgm:spPr/>
    </dgm:pt>
    <dgm:pt modelId="{BFC860A0-71C2-44F4-A535-10089E08E918}" type="pres">
      <dgm:prSet presAssocID="{2B5964CB-71FF-4E0B-BD1E-FF844DF7CEAA}" presName="rootText1" presStyleLbl="node0" presStyleIdx="1" presStyleCnt="2">
        <dgm:presLayoutVars>
          <dgm:chPref val="3"/>
        </dgm:presLayoutVars>
      </dgm:prSet>
      <dgm:spPr/>
    </dgm:pt>
    <dgm:pt modelId="{756A6C81-D678-441E-B939-8056E489991B}" type="pres">
      <dgm:prSet presAssocID="{2B5964CB-71FF-4E0B-BD1E-FF844DF7CEAA}" presName="rootConnector1" presStyleLbl="node1" presStyleIdx="0" presStyleCnt="0"/>
      <dgm:spPr/>
    </dgm:pt>
    <dgm:pt modelId="{8B7EA511-E875-4AA8-BC57-6EB8989B0EE2}" type="pres">
      <dgm:prSet presAssocID="{2B5964CB-71FF-4E0B-BD1E-FF844DF7CEAA}" presName="hierChild2" presStyleCnt="0"/>
      <dgm:spPr/>
    </dgm:pt>
    <dgm:pt modelId="{537D6368-CD02-4854-9D87-BEF2437B6DC2}" type="pres">
      <dgm:prSet presAssocID="{45B53F93-52E0-4981-BCB0-BF6DD82C1969}" presName="Name37" presStyleLbl="parChTrans1D2" presStyleIdx="0" presStyleCnt="3"/>
      <dgm:spPr/>
    </dgm:pt>
    <dgm:pt modelId="{D3A6446E-70D5-4C2C-8366-A4ECCB67B8EC}" type="pres">
      <dgm:prSet presAssocID="{82EDE5C7-4C8A-463B-A44F-C564262B63D7}" presName="hierRoot2" presStyleCnt="0">
        <dgm:presLayoutVars>
          <dgm:hierBranch val="init"/>
        </dgm:presLayoutVars>
      </dgm:prSet>
      <dgm:spPr/>
    </dgm:pt>
    <dgm:pt modelId="{4025C0B9-1C02-4DAA-B951-FC7005E7B545}" type="pres">
      <dgm:prSet presAssocID="{82EDE5C7-4C8A-463B-A44F-C564262B63D7}" presName="rootComposite" presStyleCnt="0"/>
      <dgm:spPr/>
    </dgm:pt>
    <dgm:pt modelId="{D3840D28-0A69-43B4-ABBC-48187EA591C6}" type="pres">
      <dgm:prSet presAssocID="{82EDE5C7-4C8A-463B-A44F-C564262B63D7}" presName="rootText" presStyleLbl="node2" presStyleIdx="0" presStyleCnt="3">
        <dgm:presLayoutVars>
          <dgm:chPref val="3"/>
        </dgm:presLayoutVars>
      </dgm:prSet>
      <dgm:spPr/>
    </dgm:pt>
    <dgm:pt modelId="{C031D3FC-9F76-4E39-8B85-B3E934699E39}" type="pres">
      <dgm:prSet presAssocID="{82EDE5C7-4C8A-463B-A44F-C564262B63D7}" presName="rootConnector" presStyleLbl="node2" presStyleIdx="0" presStyleCnt="3"/>
      <dgm:spPr/>
    </dgm:pt>
    <dgm:pt modelId="{6CA3C6AD-B95A-4B51-A370-14A998D6CD6E}" type="pres">
      <dgm:prSet presAssocID="{82EDE5C7-4C8A-463B-A44F-C564262B63D7}" presName="hierChild4" presStyleCnt="0"/>
      <dgm:spPr/>
    </dgm:pt>
    <dgm:pt modelId="{82603BB0-7685-4530-BF42-9E3B52117649}" type="pres">
      <dgm:prSet presAssocID="{82EDE5C7-4C8A-463B-A44F-C564262B63D7}" presName="hierChild5" presStyleCnt="0"/>
      <dgm:spPr/>
    </dgm:pt>
    <dgm:pt modelId="{605A6E77-FFC6-49F8-BBE6-5967346C2837}" type="pres">
      <dgm:prSet presAssocID="{B0AC1525-DE72-49B0-A5EA-E5319420F45C}" presName="Name37" presStyleLbl="parChTrans1D2" presStyleIdx="1" presStyleCnt="3"/>
      <dgm:spPr/>
    </dgm:pt>
    <dgm:pt modelId="{1A1C55F5-2747-4EDA-842E-65D0C25BBFC9}" type="pres">
      <dgm:prSet presAssocID="{C0BB0880-1188-40AC-9531-531AD829DEE4}" presName="hierRoot2" presStyleCnt="0">
        <dgm:presLayoutVars>
          <dgm:hierBranch val="init"/>
        </dgm:presLayoutVars>
      </dgm:prSet>
      <dgm:spPr/>
    </dgm:pt>
    <dgm:pt modelId="{26F51393-A238-4571-935B-D73DAD5717E8}" type="pres">
      <dgm:prSet presAssocID="{C0BB0880-1188-40AC-9531-531AD829DEE4}" presName="rootComposite" presStyleCnt="0"/>
      <dgm:spPr/>
    </dgm:pt>
    <dgm:pt modelId="{B5C5DC42-9B01-4936-8A3F-F6C6A560340E}" type="pres">
      <dgm:prSet presAssocID="{C0BB0880-1188-40AC-9531-531AD829DEE4}" presName="rootText" presStyleLbl="node2" presStyleIdx="1" presStyleCnt="3">
        <dgm:presLayoutVars>
          <dgm:chPref val="3"/>
        </dgm:presLayoutVars>
      </dgm:prSet>
      <dgm:spPr/>
    </dgm:pt>
    <dgm:pt modelId="{FE910542-2FE7-4CC1-8805-D8BF323F6513}" type="pres">
      <dgm:prSet presAssocID="{C0BB0880-1188-40AC-9531-531AD829DEE4}" presName="rootConnector" presStyleLbl="node2" presStyleIdx="1" presStyleCnt="3"/>
      <dgm:spPr/>
    </dgm:pt>
    <dgm:pt modelId="{9AEFDF70-95F6-47D9-8BCC-34FD3116842C}" type="pres">
      <dgm:prSet presAssocID="{C0BB0880-1188-40AC-9531-531AD829DEE4}" presName="hierChild4" presStyleCnt="0"/>
      <dgm:spPr/>
    </dgm:pt>
    <dgm:pt modelId="{AB7073EC-8C99-4CA0-BAA0-9586BF17530E}" type="pres">
      <dgm:prSet presAssocID="{C0BB0880-1188-40AC-9531-531AD829DEE4}" presName="hierChild5" presStyleCnt="0"/>
      <dgm:spPr/>
    </dgm:pt>
    <dgm:pt modelId="{78B648D4-BDA6-48E6-9E8A-3D312413667B}" type="pres">
      <dgm:prSet presAssocID="{0FAF7926-07F5-4CA5-ADDF-6F82D2BC486A}" presName="Name37" presStyleLbl="parChTrans1D2" presStyleIdx="2" presStyleCnt="3"/>
      <dgm:spPr/>
    </dgm:pt>
    <dgm:pt modelId="{C95EFD67-CCD5-4AC6-A472-46BB45312E2A}" type="pres">
      <dgm:prSet presAssocID="{1EB2EF11-6C0F-4B50-BBF0-6DE560E8C389}" presName="hierRoot2" presStyleCnt="0">
        <dgm:presLayoutVars>
          <dgm:hierBranch val="init"/>
        </dgm:presLayoutVars>
      </dgm:prSet>
      <dgm:spPr/>
    </dgm:pt>
    <dgm:pt modelId="{99037027-1493-4E27-9E99-DBF58FD10651}" type="pres">
      <dgm:prSet presAssocID="{1EB2EF11-6C0F-4B50-BBF0-6DE560E8C389}" presName="rootComposite" presStyleCnt="0"/>
      <dgm:spPr/>
    </dgm:pt>
    <dgm:pt modelId="{9E339806-BAE6-4B93-A08F-C7749316CBA5}" type="pres">
      <dgm:prSet presAssocID="{1EB2EF11-6C0F-4B50-BBF0-6DE560E8C389}" presName="rootText" presStyleLbl="node2" presStyleIdx="2" presStyleCnt="3">
        <dgm:presLayoutVars>
          <dgm:chPref val="3"/>
        </dgm:presLayoutVars>
      </dgm:prSet>
      <dgm:spPr/>
    </dgm:pt>
    <dgm:pt modelId="{EEFBF80C-1C58-4913-A1F1-0CAEF6359426}" type="pres">
      <dgm:prSet presAssocID="{1EB2EF11-6C0F-4B50-BBF0-6DE560E8C389}" presName="rootConnector" presStyleLbl="node2" presStyleIdx="2" presStyleCnt="3"/>
      <dgm:spPr/>
    </dgm:pt>
    <dgm:pt modelId="{48FD3E78-C979-41DF-AB90-DFFF24865F9A}" type="pres">
      <dgm:prSet presAssocID="{1EB2EF11-6C0F-4B50-BBF0-6DE560E8C389}" presName="hierChild4" presStyleCnt="0"/>
      <dgm:spPr/>
    </dgm:pt>
    <dgm:pt modelId="{4A11E92D-58EF-4692-ABB5-8DCB0CD80BF2}" type="pres">
      <dgm:prSet presAssocID="{1EB2EF11-6C0F-4B50-BBF0-6DE560E8C389}" presName="hierChild5" presStyleCnt="0"/>
      <dgm:spPr/>
    </dgm:pt>
    <dgm:pt modelId="{795E801A-3898-495D-B61A-59835A785D61}" type="pres">
      <dgm:prSet presAssocID="{2B5964CB-71FF-4E0B-BD1E-FF844DF7CEAA}" presName="hierChild3" presStyleCnt="0"/>
      <dgm:spPr/>
    </dgm:pt>
  </dgm:ptLst>
  <dgm:cxnLst>
    <dgm:cxn modelId="{17E66103-5FB0-42D3-A525-ACFBA39AD108}" type="presOf" srcId="{F3082E17-243C-4B79-B19A-C5CED728EFEA}" destId="{FB6C516F-75D5-4872-9DEC-84AAE9A8332A}" srcOrd="0" destOrd="0" presId="urn:microsoft.com/office/officeart/2005/8/layout/orgChart1"/>
    <dgm:cxn modelId="{DCE4522A-D187-4607-AB19-9BF6138D4359}" type="presOf" srcId="{C0BB0880-1188-40AC-9531-531AD829DEE4}" destId="{B5C5DC42-9B01-4936-8A3F-F6C6A560340E}" srcOrd="0" destOrd="0" presId="urn:microsoft.com/office/officeart/2005/8/layout/orgChart1"/>
    <dgm:cxn modelId="{F0C71B41-4C93-4937-9E61-AFC08AD889ED}" type="presOf" srcId="{82EDE5C7-4C8A-463B-A44F-C564262B63D7}" destId="{C031D3FC-9F76-4E39-8B85-B3E934699E39}" srcOrd="1" destOrd="0" presId="urn:microsoft.com/office/officeart/2005/8/layout/orgChart1"/>
    <dgm:cxn modelId="{CEBA6C49-BB35-4B40-B969-791EB4288309}" srcId="{2B5964CB-71FF-4E0B-BD1E-FF844DF7CEAA}" destId="{1EB2EF11-6C0F-4B50-BBF0-6DE560E8C389}" srcOrd="2" destOrd="0" parTransId="{0FAF7926-07F5-4CA5-ADDF-6F82D2BC486A}" sibTransId="{B2E1CC20-2EA3-4088-8BEF-F637C57F6203}"/>
    <dgm:cxn modelId="{F8B7E94D-D62F-4D62-954B-47C6A1A003E2}" type="presOf" srcId="{82EDE5C7-4C8A-463B-A44F-C564262B63D7}" destId="{D3840D28-0A69-43B4-ABBC-48187EA591C6}" srcOrd="0" destOrd="0" presId="urn:microsoft.com/office/officeart/2005/8/layout/orgChart1"/>
    <dgm:cxn modelId="{24F7424E-0CC9-4B56-A52B-B8CA44BF7F04}" type="presOf" srcId="{D8B2E692-8726-45D8-B8F8-8903BE3AB384}" destId="{AB3B49E8-01AC-4D6E-898F-DAE6A0BC6F88}" srcOrd="0" destOrd="0" presId="urn:microsoft.com/office/officeart/2005/8/layout/orgChart1"/>
    <dgm:cxn modelId="{957B0874-7CBD-44CD-B534-7A4227B65CC3}" type="presOf" srcId="{45B53F93-52E0-4981-BCB0-BF6DD82C1969}" destId="{537D6368-CD02-4854-9D87-BEF2437B6DC2}" srcOrd="0" destOrd="0" presId="urn:microsoft.com/office/officeart/2005/8/layout/orgChart1"/>
    <dgm:cxn modelId="{79A9B276-6C5F-44A0-B019-12509768976C}" type="presOf" srcId="{D8B2E692-8726-45D8-B8F8-8903BE3AB384}" destId="{A4B01D57-48FE-40D1-8D66-A6203621D68E}" srcOrd="1" destOrd="0" presId="urn:microsoft.com/office/officeart/2005/8/layout/orgChart1"/>
    <dgm:cxn modelId="{9183E457-9215-4F29-BB0B-8BA685295EDA}" type="presOf" srcId="{0FAF7926-07F5-4CA5-ADDF-6F82D2BC486A}" destId="{78B648D4-BDA6-48E6-9E8A-3D312413667B}" srcOrd="0" destOrd="0" presId="urn:microsoft.com/office/officeart/2005/8/layout/orgChart1"/>
    <dgm:cxn modelId="{5ACD737C-D04E-4C82-818F-86ACF6DF3562}" type="presOf" srcId="{2B5964CB-71FF-4E0B-BD1E-FF844DF7CEAA}" destId="{BFC860A0-71C2-44F4-A535-10089E08E918}" srcOrd="0" destOrd="0" presId="urn:microsoft.com/office/officeart/2005/8/layout/orgChart1"/>
    <dgm:cxn modelId="{5367798B-6F35-49C9-8DE1-B8B9DA5955E2}" srcId="{F3082E17-243C-4B79-B19A-C5CED728EFEA}" destId="{D8B2E692-8726-45D8-B8F8-8903BE3AB384}" srcOrd="0" destOrd="0" parTransId="{A24B8C1D-9ED9-4EDA-B47E-846393F57058}" sibTransId="{3449A0E7-95A1-4F96-AC69-552FEF9D02E2}"/>
    <dgm:cxn modelId="{14D77D8E-B6F6-4FED-A807-71AA411F9E70}" type="presOf" srcId="{C0BB0880-1188-40AC-9531-531AD829DEE4}" destId="{FE910542-2FE7-4CC1-8805-D8BF323F6513}" srcOrd="1" destOrd="0" presId="urn:microsoft.com/office/officeart/2005/8/layout/orgChart1"/>
    <dgm:cxn modelId="{685E2292-2661-45E0-9D01-A85CD8D2A09E}" srcId="{2B5964CB-71FF-4E0B-BD1E-FF844DF7CEAA}" destId="{82EDE5C7-4C8A-463B-A44F-C564262B63D7}" srcOrd="0" destOrd="0" parTransId="{45B53F93-52E0-4981-BCB0-BF6DD82C1969}" sibTransId="{E8E508CC-9D56-4066-8304-D3F587A4E48E}"/>
    <dgm:cxn modelId="{9ECF729E-1022-4CF6-B887-150BEB762E4F}" type="presOf" srcId="{B0AC1525-DE72-49B0-A5EA-E5319420F45C}" destId="{605A6E77-FFC6-49F8-BBE6-5967346C2837}" srcOrd="0" destOrd="0" presId="urn:microsoft.com/office/officeart/2005/8/layout/orgChart1"/>
    <dgm:cxn modelId="{1F6E09BF-C104-47BD-851F-FAD85F0E7103}" srcId="{F3082E17-243C-4B79-B19A-C5CED728EFEA}" destId="{2B5964CB-71FF-4E0B-BD1E-FF844DF7CEAA}" srcOrd="1" destOrd="0" parTransId="{83EC2B19-5857-4D09-A465-21B8F44A54CC}" sibTransId="{7F3AE50C-5C9D-4A6D-9894-38266801064D}"/>
    <dgm:cxn modelId="{B19B42C2-FAF5-40A2-839C-3C66CEDDA583}" type="presOf" srcId="{1EB2EF11-6C0F-4B50-BBF0-6DE560E8C389}" destId="{EEFBF80C-1C58-4913-A1F1-0CAEF6359426}" srcOrd="1" destOrd="0" presId="urn:microsoft.com/office/officeart/2005/8/layout/orgChart1"/>
    <dgm:cxn modelId="{897BF4C3-550E-42D3-9531-8605158001E5}" type="presOf" srcId="{2B5964CB-71FF-4E0B-BD1E-FF844DF7CEAA}" destId="{756A6C81-D678-441E-B939-8056E489991B}" srcOrd="1" destOrd="0" presId="urn:microsoft.com/office/officeart/2005/8/layout/orgChart1"/>
    <dgm:cxn modelId="{9E1F56D6-6566-4809-BD2C-9A4622E777B0}" type="presOf" srcId="{1EB2EF11-6C0F-4B50-BBF0-6DE560E8C389}" destId="{9E339806-BAE6-4B93-A08F-C7749316CBA5}" srcOrd="0" destOrd="0" presId="urn:microsoft.com/office/officeart/2005/8/layout/orgChart1"/>
    <dgm:cxn modelId="{254BE5FD-4BB2-4211-8E1B-D07F93944DA4}" srcId="{2B5964CB-71FF-4E0B-BD1E-FF844DF7CEAA}" destId="{C0BB0880-1188-40AC-9531-531AD829DEE4}" srcOrd="1" destOrd="0" parTransId="{B0AC1525-DE72-49B0-A5EA-E5319420F45C}" sibTransId="{3A94AD4C-A140-46E5-9202-782EF7DDFEE4}"/>
    <dgm:cxn modelId="{ABBEAE51-B8F5-4E66-B427-98F5E2C8EEA0}" type="presParOf" srcId="{FB6C516F-75D5-4872-9DEC-84AAE9A8332A}" destId="{E3919FCB-B018-4277-834D-40B53093571E}" srcOrd="0" destOrd="0" presId="urn:microsoft.com/office/officeart/2005/8/layout/orgChart1"/>
    <dgm:cxn modelId="{84652A01-F98D-4A27-B130-4311711EEFFF}" type="presParOf" srcId="{E3919FCB-B018-4277-834D-40B53093571E}" destId="{819F9D48-851F-4547-9665-2AF18E902C8D}" srcOrd="0" destOrd="0" presId="urn:microsoft.com/office/officeart/2005/8/layout/orgChart1"/>
    <dgm:cxn modelId="{1E76857F-4586-4453-B21B-88EC3CE27F59}" type="presParOf" srcId="{819F9D48-851F-4547-9665-2AF18E902C8D}" destId="{AB3B49E8-01AC-4D6E-898F-DAE6A0BC6F88}" srcOrd="0" destOrd="0" presId="urn:microsoft.com/office/officeart/2005/8/layout/orgChart1"/>
    <dgm:cxn modelId="{DBC161B6-B145-4ED5-9CBF-D6927CB23EBB}" type="presParOf" srcId="{819F9D48-851F-4547-9665-2AF18E902C8D}" destId="{A4B01D57-48FE-40D1-8D66-A6203621D68E}" srcOrd="1" destOrd="0" presId="urn:microsoft.com/office/officeart/2005/8/layout/orgChart1"/>
    <dgm:cxn modelId="{7A07E808-C985-421A-A851-447E7C184EC0}" type="presParOf" srcId="{E3919FCB-B018-4277-834D-40B53093571E}" destId="{B85BC024-7C7D-4CBB-8FE9-94D9B5D0B8E5}" srcOrd="1" destOrd="0" presId="urn:microsoft.com/office/officeart/2005/8/layout/orgChart1"/>
    <dgm:cxn modelId="{0AC9D1A8-B9A2-4FCD-A262-3F5EDDAC4C8D}" type="presParOf" srcId="{E3919FCB-B018-4277-834D-40B53093571E}" destId="{F974F983-5CCF-47A4-B9EA-3F5A0B8992BA}" srcOrd="2" destOrd="0" presId="urn:microsoft.com/office/officeart/2005/8/layout/orgChart1"/>
    <dgm:cxn modelId="{C0FEE584-30E5-476A-8F03-AFC82B35AB22}" type="presParOf" srcId="{FB6C516F-75D5-4872-9DEC-84AAE9A8332A}" destId="{1FFCEDCF-5120-4592-A397-2243DBF0324B}" srcOrd="1" destOrd="0" presId="urn:microsoft.com/office/officeart/2005/8/layout/orgChart1"/>
    <dgm:cxn modelId="{20E84B37-3933-433D-B54B-38A4AAA98D33}" type="presParOf" srcId="{1FFCEDCF-5120-4592-A397-2243DBF0324B}" destId="{3967CA68-6154-4515-9856-D9560B56E4BC}" srcOrd="0" destOrd="0" presId="urn:microsoft.com/office/officeart/2005/8/layout/orgChart1"/>
    <dgm:cxn modelId="{F7AF9BA4-55BD-436F-931D-C8501F252957}" type="presParOf" srcId="{3967CA68-6154-4515-9856-D9560B56E4BC}" destId="{BFC860A0-71C2-44F4-A535-10089E08E918}" srcOrd="0" destOrd="0" presId="urn:microsoft.com/office/officeart/2005/8/layout/orgChart1"/>
    <dgm:cxn modelId="{9F882DA4-39A4-4543-BE56-EAF2879F262E}" type="presParOf" srcId="{3967CA68-6154-4515-9856-D9560B56E4BC}" destId="{756A6C81-D678-441E-B939-8056E489991B}" srcOrd="1" destOrd="0" presId="urn:microsoft.com/office/officeart/2005/8/layout/orgChart1"/>
    <dgm:cxn modelId="{6684EBD6-A112-4A2B-8033-AD0E1627A8AB}" type="presParOf" srcId="{1FFCEDCF-5120-4592-A397-2243DBF0324B}" destId="{8B7EA511-E875-4AA8-BC57-6EB8989B0EE2}" srcOrd="1" destOrd="0" presId="urn:microsoft.com/office/officeart/2005/8/layout/orgChart1"/>
    <dgm:cxn modelId="{D348777A-7D68-4EF1-B428-A43EEE113BA6}" type="presParOf" srcId="{8B7EA511-E875-4AA8-BC57-6EB8989B0EE2}" destId="{537D6368-CD02-4854-9D87-BEF2437B6DC2}" srcOrd="0" destOrd="0" presId="urn:microsoft.com/office/officeart/2005/8/layout/orgChart1"/>
    <dgm:cxn modelId="{E16437C0-5649-4E1D-B71E-CFABB53522F6}" type="presParOf" srcId="{8B7EA511-E875-4AA8-BC57-6EB8989B0EE2}" destId="{D3A6446E-70D5-4C2C-8366-A4ECCB67B8EC}" srcOrd="1" destOrd="0" presId="urn:microsoft.com/office/officeart/2005/8/layout/orgChart1"/>
    <dgm:cxn modelId="{7499F6C6-964A-432C-B37F-A9367D49719F}" type="presParOf" srcId="{D3A6446E-70D5-4C2C-8366-A4ECCB67B8EC}" destId="{4025C0B9-1C02-4DAA-B951-FC7005E7B545}" srcOrd="0" destOrd="0" presId="urn:microsoft.com/office/officeart/2005/8/layout/orgChart1"/>
    <dgm:cxn modelId="{E8F48834-E88C-43F9-9EBC-C31442B25DF2}" type="presParOf" srcId="{4025C0B9-1C02-4DAA-B951-FC7005E7B545}" destId="{D3840D28-0A69-43B4-ABBC-48187EA591C6}" srcOrd="0" destOrd="0" presId="urn:microsoft.com/office/officeart/2005/8/layout/orgChart1"/>
    <dgm:cxn modelId="{977AA43D-1C72-40D9-B511-AFA7F9EFEB3A}" type="presParOf" srcId="{4025C0B9-1C02-4DAA-B951-FC7005E7B545}" destId="{C031D3FC-9F76-4E39-8B85-B3E934699E39}" srcOrd="1" destOrd="0" presId="urn:microsoft.com/office/officeart/2005/8/layout/orgChart1"/>
    <dgm:cxn modelId="{DFAC61A8-52FD-41C5-96C3-52255F19D5CF}" type="presParOf" srcId="{D3A6446E-70D5-4C2C-8366-A4ECCB67B8EC}" destId="{6CA3C6AD-B95A-4B51-A370-14A998D6CD6E}" srcOrd="1" destOrd="0" presId="urn:microsoft.com/office/officeart/2005/8/layout/orgChart1"/>
    <dgm:cxn modelId="{A207859D-12D1-4BCF-9899-24F279C3BF63}" type="presParOf" srcId="{D3A6446E-70D5-4C2C-8366-A4ECCB67B8EC}" destId="{82603BB0-7685-4530-BF42-9E3B52117649}" srcOrd="2" destOrd="0" presId="urn:microsoft.com/office/officeart/2005/8/layout/orgChart1"/>
    <dgm:cxn modelId="{EE4B1FDC-ABC2-4939-8937-7CAB5D2C3D27}" type="presParOf" srcId="{8B7EA511-E875-4AA8-BC57-6EB8989B0EE2}" destId="{605A6E77-FFC6-49F8-BBE6-5967346C2837}" srcOrd="2" destOrd="0" presId="urn:microsoft.com/office/officeart/2005/8/layout/orgChart1"/>
    <dgm:cxn modelId="{38C866BC-4134-4DE3-8710-582558F16A1A}" type="presParOf" srcId="{8B7EA511-E875-4AA8-BC57-6EB8989B0EE2}" destId="{1A1C55F5-2747-4EDA-842E-65D0C25BBFC9}" srcOrd="3" destOrd="0" presId="urn:microsoft.com/office/officeart/2005/8/layout/orgChart1"/>
    <dgm:cxn modelId="{26235A86-D904-40FC-89F8-F3B1F406F83B}" type="presParOf" srcId="{1A1C55F5-2747-4EDA-842E-65D0C25BBFC9}" destId="{26F51393-A238-4571-935B-D73DAD5717E8}" srcOrd="0" destOrd="0" presId="urn:microsoft.com/office/officeart/2005/8/layout/orgChart1"/>
    <dgm:cxn modelId="{EAE43251-68C8-45AD-972C-C6CA4ECE8EAB}" type="presParOf" srcId="{26F51393-A238-4571-935B-D73DAD5717E8}" destId="{B5C5DC42-9B01-4936-8A3F-F6C6A560340E}" srcOrd="0" destOrd="0" presId="urn:microsoft.com/office/officeart/2005/8/layout/orgChart1"/>
    <dgm:cxn modelId="{CDAA11BA-7BF6-4D16-A6D0-581F33955865}" type="presParOf" srcId="{26F51393-A238-4571-935B-D73DAD5717E8}" destId="{FE910542-2FE7-4CC1-8805-D8BF323F6513}" srcOrd="1" destOrd="0" presId="urn:microsoft.com/office/officeart/2005/8/layout/orgChart1"/>
    <dgm:cxn modelId="{9FDB4DBA-7921-4EFE-A0B6-2D1E5D09CDA2}" type="presParOf" srcId="{1A1C55F5-2747-4EDA-842E-65D0C25BBFC9}" destId="{9AEFDF70-95F6-47D9-8BCC-34FD3116842C}" srcOrd="1" destOrd="0" presId="urn:microsoft.com/office/officeart/2005/8/layout/orgChart1"/>
    <dgm:cxn modelId="{9C5F965F-2214-4931-9DC2-179650204EF1}" type="presParOf" srcId="{1A1C55F5-2747-4EDA-842E-65D0C25BBFC9}" destId="{AB7073EC-8C99-4CA0-BAA0-9586BF17530E}" srcOrd="2" destOrd="0" presId="urn:microsoft.com/office/officeart/2005/8/layout/orgChart1"/>
    <dgm:cxn modelId="{47A1CDBF-03D9-471E-A1C9-469533E83E3D}" type="presParOf" srcId="{8B7EA511-E875-4AA8-BC57-6EB8989B0EE2}" destId="{78B648D4-BDA6-48E6-9E8A-3D312413667B}" srcOrd="4" destOrd="0" presId="urn:microsoft.com/office/officeart/2005/8/layout/orgChart1"/>
    <dgm:cxn modelId="{B9988880-6BF8-4D41-86EF-0FA276FCC9AA}" type="presParOf" srcId="{8B7EA511-E875-4AA8-BC57-6EB8989B0EE2}" destId="{C95EFD67-CCD5-4AC6-A472-46BB45312E2A}" srcOrd="5" destOrd="0" presId="urn:microsoft.com/office/officeart/2005/8/layout/orgChart1"/>
    <dgm:cxn modelId="{1B2CC9F0-C640-4088-81AE-B102FA7F1C08}" type="presParOf" srcId="{C95EFD67-CCD5-4AC6-A472-46BB45312E2A}" destId="{99037027-1493-4E27-9E99-DBF58FD10651}" srcOrd="0" destOrd="0" presId="urn:microsoft.com/office/officeart/2005/8/layout/orgChart1"/>
    <dgm:cxn modelId="{1DD2A874-8C1A-4139-AE0A-A4E9A690AFB6}" type="presParOf" srcId="{99037027-1493-4E27-9E99-DBF58FD10651}" destId="{9E339806-BAE6-4B93-A08F-C7749316CBA5}" srcOrd="0" destOrd="0" presId="urn:microsoft.com/office/officeart/2005/8/layout/orgChart1"/>
    <dgm:cxn modelId="{CB842F5C-4131-4436-8954-6D4B223DB29A}" type="presParOf" srcId="{99037027-1493-4E27-9E99-DBF58FD10651}" destId="{EEFBF80C-1C58-4913-A1F1-0CAEF6359426}" srcOrd="1" destOrd="0" presId="urn:microsoft.com/office/officeart/2005/8/layout/orgChart1"/>
    <dgm:cxn modelId="{5483BEB4-D010-4833-9AA0-DF05CD15474A}" type="presParOf" srcId="{C95EFD67-CCD5-4AC6-A472-46BB45312E2A}" destId="{48FD3E78-C979-41DF-AB90-DFFF24865F9A}" srcOrd="1" destOrd="0" presId="urn:microsoft.com/office/officeart/2005/8/layout/orgChart1"/>
    <dgm:cxn modelId="{05932F53-8A80-4206-8220-778BFA054A58}" type="presParOf" srcId="{C95EFD67-CCD5-4AC6-A472-46BB45312E2A}" destId="{4A11E92D-58EF-4692-ABB5-8DCB0CD80BF2}" srcOrd="2" destOrd="0" presId="urn:microsoft.com/office/officeart/2005/8/layout/orgChart1"/>
    <dgm:cxn modelId="{331C9500-1C7C-4D44-9F78-929A289BB1B0}" type="presParOf" srcId="{1FFCEDCF-5120-4592-A397-2243DBF0324B}" destId="{795E801A-3898-495D-B61A-59835A785D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 custT="1"/>
      <dgm:spPr/>
      <dgm:t>
        <a:bodyPr/>
        <a:lstStyle/>
        <a:p>
          <a:r>
            <a:rPr lang="ru-RU" sz="1800" dirty="0"/>
            <a:t>ВИЧ в стране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1000" dirty="0"/>
            <a:t>Распространенность </a:t>
          </a:r>
          <a:r>
            <a:rPr lang="ru-RU" sz="1000" dirty="0">
              <a:solidFill>
                <a:srgbClr val="FF0000"/>
              </a:solidFill>
            </a:rPr>
            <a:t>197 человек на 100 000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 custT="1"/>
      <dgm:spPr/>
      <dgm:t>
        <a:bodyPr/>
        <a:lstStyle/>
        <a:p>
          <a:r>
            <a:rPr lang="ru-RU" sz="1000" dirty="0"/>
            <a:t>Новые случаи</a:t>
          </a:r>
          <a:r>
            <a:rPr lang="ru-RU" sz="1000" dirty="0">
              <a:solidFill>
                <a:srgbClr val="FF0000"/>
              </a:solidFill>
            </a:rPr>
            <a:t> 835 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 custT="1"/>
      <dgm:spPr/>
      <dgm:t>
        <a:bodyPr/>
        <a:lstStyle/>
        <a:p>
          <a:r>
            <a:rPr lang="ru-RU" sz="1800" dirty="0"/>
            <a:t>ВИЧ в ключевых группах</a:t>
          </a: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1000" dirty="0"/>
            <a:t>Процент ВИЧ+ ЛУИН   </a:t>
          </a:r>
          <a:r>
            <a:rPr lang="en-US" sz="1000" dirty="0">
              <a:solidFill>
                <a:srgbClr val="FF0000"/>
              </a:solidFill>
            </a:rPr>
            <a:t>13.9%</a:t>
          </a:r>
          <a:endParaRPr lang="ru-RU" sz="1000" dirty="0">
            <a:solidFill>
              <a:srgbClr val="FF0000"/>
            </a:solidFill>
          </a:endParaRP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 custT="1"/>
      <dgm:spPr/>
      <dgm:t>
        <a:bodyPr/>
        <a:lstStyle/>
        <a:p>
          <a:r>
            <a:rPr lang="ru-RU" sz="1000" dirty="0"/>
            <a:t>Процент ВИЧ+ СР        </a:t>
          </a:r>
          <a:r>
            <a:rPr lang="ru-RU" sz="1000" dirty="0">
              <a:solidFill>
                <a:srgbClr val="FF0000"/>
              </a:solidFill>
            </a:rPr>
            <a:t>3,9% </a:t>
          </a:r>
          <a:r>
            <a:rPr lang="en-US" sz="1000" dirty="0">
              <a:solidFill>
                <a:srgbClr val="FF0000"/>
              </a:solidFill>
            </a:rPr>
            <a:t> </a:t>
          </a:r>
          <a:endParaRPr lang="ru-RU" sz="1000" dirty="0">
            <a:solidFill>
              <a:srgbClr val="FF0000"/>
            </a:solidFill>
          </a:endParaRPr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 custT="1"/>
      <dgm:spPr/>
      <dgm:t>
        <a:bodyPr/>
        <a:lstStyle/>
        <a:p>
          <a:r>
            <a:rPr lang="ru-RU" sz="1800" dirty="0"/>
            <a:t>Данные о ВИЧ/ТБ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r>
            <a:rPr lang="ru-RU" sz="900" dirty="0"/>
            <a:t>Уровень </a:t>
          </a:r>
          <a:r>
            <a:rPr lang="ru-RU" sz="900" dirty="0" err="1"/>
            <a:t>коинфекции</a:t>
          </a:r>
          <a:r>
            <a:rPr lang="ru-RU" sz="900" dirty="0"/>
            <a:t> ТБ/ВИЧ среди новых случаев туберкулеза достиг 7% в 2014 году по сравнению с 5% в 2011 году. Имеются региональные отличия относительно уровня </a:t>
          </a:r>
          <a:r>
            <a:rPr lang="ru-RU" sz="900" dirty="0" err="1"/>
            <a:t>коинфекции</a:t>
          </a:r>
          <a:r>
            <a:rPr lang="ru-RU" sz="900" dirty="0"/>
            <a:t> ТБ/ВИЧ в Молдове, который достигает тревожных значений на востоке страны – 25% и в муниципии Бэлць 18%.Доля случаев, которые находились в </a:t>
          </a:r>
          <a:r>
            <a:rPr lang="ru-RU" sz="900" dirty="0" err="1"/>
            <a:t>АРВ-лечении</a:t>
          </a:r>
          <a:r>
            <a:rPr lang="ru-RU" sz="900" dirty="0"/>
            <a:t> во время диагностики с туберкулезом</a:t>
          </a:r>
          <a:r>
            <a:rPr lang="en-US" sz="900" dirty="0"/>
            <a:t> 39,1%</a:t>
          </a:r>
          <a:endParaRPr lang="ru-RU" sz="900" dirty="0"/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custT="1"/>
      <dgm:spPr/>
      <dgm:t>
        <a:bodyPr/>
        <a:lstStyle/>
        <a:p>
          <a:r>
            <a:rPr lang="ru-RU" sz="900" dirty="0"/>
            <a:t>Из числа связанных с ВИЧ смертей в </a:t>
          </a:r>
          <a:r>
            <a:rPr lang="en-US" sz="900" dirty="0"/>
            <a:t> 2016 u</a:t>
          </a:r>
          <a:r>
            <a:rPr lang="ru-RU" sz="900" dirty="0"/>
            <a:t> доля смертей от туберкулеза </a:t>
          </a:r>
          <a:r>
            <a:rPr lang="ru-RU" sz="900" dirty="0">
              <a:solidFill>
                <a:srgbClr val="FF0000"/>
              </a:solidFill>
            </a:rPr>
            <a:t>52,9%</a:t>
          </a:r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/>
      <dgm:spPr/>
      <dgm:t>
        <a:bodyPr/>
        <a:lstStyle/>
        <a:p>
          <a:endParaRPr lang="ru-RU" sz="1300" dirty="0"/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/>
      <dgm:spPr/>
      <dgm:t>
        <a:bodyPr/>
        <a:lstStyle/>
        <a:p>
          <a:endParaRPr lang="ru-RU" sz="1200" dirty="0"/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/>
      <dgm:spPr/>
      <dgm:t>
        <a:bodyPr/>
        <a:lstStyle/>
        <a:p>
          <a:endParaRPr lang="ru-RU" sz="600" dirty="0"/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0323CF8A-C582-4CD1-8823-4785E7E16E50}">
      <dgm:prSet phldrT="[Текст]" custT="1"/>
      <dgm:spPr/>
      <dgm:t>
        <a:bodyPr/>
        <a:lstStyle/>
        <a:p>
          <a:r>
            <a:rPr lang="ru-RU" sz="1000" dirty="0"/>
            <a:t>Процент ВИЧ+ МСМ      </a:t>
          </a:r>
          <a:r>
            <a:rPr lang="ru-RU" sz="1000" dirty="0">
              <a:solidFill>
                <a:srgbClr val="FF0000"/>
              </a:solidFill>
            </a:rPr>
            <a:t>9%   </a:t>
          </a:r>
        </a:p>
      </dgm:t>
    </dgm:pt>
    <dgm:pt modelId="{62C8A95E-4300-43C7-B0E3-BF5E9A4CFAB5}" type="parTrans" cxnId="{24908F57-CFF9-410B-A83C-06817265DD15}">
      <dgm:prSet/>
      <dgm:spPr/>
      <dgm:t>
        <a:bodyPr/>
        <a:lstStyle/>
        <a:p>
          <a:endParaRPr lang="ru-RU"/>
        </a:p>
      </dgm:t>
    </dgm:pt>
    <dgm:pt modelId="{1F42B9D9-5F3B-49C7-8617-F588CBB80CAF}" type="sibTrans" cxnId="{24908F57-CFF9-410B-A83C-06817265DD15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 custScaleY="84651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 custScaleY="211401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CBD61D23-7237-4C0B-BF94-1DC5548A1AC7}" type="presOf" srcId="{C6D5768E-3522-4BCB-9F1F-193A458E05B9}" destId="{59EACE0E-528E-426E-A607-E2A96E883D63}" srcOrd="0" destOrd="1" presId="urn:microsoft.com/office/officeart/2005/8/layout/vList5"/>
    <dgm:cxn modelId="{4A995923-D28C-4854-B4F2-9403A31ABFA5}" srcId="{959CEB50-7555-4D0A-BA99-0B142C2F4D8B}" destId="{AF71B3F7-CBC3-4C67-B143-D7A9EA66A3B6}" srcOrd="1" destOrd="0" parTransId="{7436D6D0-5223-41FA-B239-4F70FAF4BB00}" sibTransId="{EE4131F1-8DBA-4A62-8D0B-9ADBF2D05420}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87069A3D-CD0C-4745-83A9-2FD77D7E4C61}" type="presOf" srcId="{0323CF8A-C582-4CD1-8823-4785E7E16E50}" destId="{DD663AFF-EB15-4FD8-B815-AA715B2922A0}" srcOrd="0" destOrd="2" presId="urn:microsoft.com/office/officeart/2005/8/layout/vList5"/>
    <dgm:cxn modelId="{B3D5623E-772E-425A-84CC-25797FCED5DC}" srcId="{DFF19845-3F02-46E2-8CCD-275090853FCF}" destId="{E5307D17-39BC-4803-A5C7-C347DC771053}" srcOrd="2" destOrd="0" parTransId="{9D666056-55BE-4E12-B69F-F53DCF81AA5F}" sibTransId="{8A4AF429-1C83-4240-BD86-EE5818D254FE}"/>
    <dgm:cxn modelId="{263E515B-D3E4-4C4A-8C32-4BDDF5C23492}" type="presOf" srcId="{E5307D17-39BC-4803-A5C7-C347DC771053}" destId="{59EACE0E-528E-426E-A607-E2A96E883D63}" srcOrd="0" destOrd="2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373FDA62-842A-41CC-8464-1B9D7420B48C}" type="presOf" srcId="{60D97C7D-63E6-4766-A419-656A4A264DB1}" destId="{4F13A7F7-F2B2-4AA1-9427-754434154BDB}" srcOrd="0" destOrd="2" presId="urn:microsoft.com/office/officeart/2005/8/layout/vList5"/>
    <dgm:cxn modelId="{120F4C53-43ED-48E6-9212-6D034113A22C}" srcId="{959CEB50-7555-4D0A-BA99-0B142C2F4D8B}" destId="{FF8DAE09-A9B9-443E-BE7E-3576A8899569}" srcOrd="3" destOrd="0" parTransId="{CAC2CC47-EB51-4918-A01B-5D479C96635D}" sibTransId="{86C7277C-742A-40E7-A9EE-4A692E059FEF}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24AB2E55-0852-47DD-A1A1-5FA0D98B5B8D}" type="presOf" srcId="{FF8DAE09-A9B9-443E-BE7E-3576A8899569}" destId="{DD663AFF-EB15-4FD8-B815-AA715B2922A0}" srcOrd="0" destOrd="3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24908F57-CFF9-410B-A83C-06817265DD15}" srcId="{959CEB50-7555-4D0A-BA99-0B142C2F4D8B}" destId="{0323CF8A-C582-4CD1-8823-4785E7E16E50}" srcOrd="2" destOrd="0" parTransId="{62C8A95E-4300-43C7-B0E3-BF5E9A4CFAB5}" sibTransId="{1F42B9D9-5F3B-49C7-8617-F588CBB80CAF}"/>
    <dgm:cxn modelId="{A7116A86-08A4-4261-AA3F-F10B2A8BA100}" type="presOf" srcId="{AF71B3F7-CBC3-4C67-B143-D7A9EA66A3B6}" destId="{DD663AFF-EB15-4FD8-B815-AA715B2922A0}" srcOrd="0" destOrd="1" presId="urn:microsoft.com/office/officeart/2005/8/layout/vList5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5CAEB1E5-192A-4453-A5F1-AC326E845599}" srcId="{196C1965-0DB5-460F-9F0E-15C7D9178D55}" destId="{60D97C7D-63E6-4766-A419-656A4A264DB1}" srcOrd="2" destOrd="0" parTransId="{D7D7EC84-A94F-44C6-A510-EE49A6C57F47}" sibTransId="{52190E19-4114-49F8-BA6D-799E99800BE6}"/>
    <dgm:cxn modelId="{ABF905EA-4561-43C9-86B1-F33559BAA53C}" srcId="{DFF19845-3F02-46E2-8CCD-275090853FCF}" destId="{C6D5768E-3522-4BCB-9F1F-193A458E05B9}" srcOrd="1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ЛЖВ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700" b="1" dirty="0"/>
            <a:t>4567 ЛЖВ   </a:t>
          </a:r>
          <a:r>
            <a:rPr lang="ru-RU" sz="700" dirty="0"/>
            <a:t>различных категорий под патронатом 4 социальных центров 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 custT="1"/>
      <dgm:spPr/>
      <dgm:t>
        <a:bodyPr/>
        <a:lstStyle/>
        <a:p>
          <a:r>
            <a:rPr lang="ru-RU" sz="700" dirty="0"/>
            <a:t>Значительные пробелы в реализации целей «90–90–90» ( 51%-44%-29%-16% )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ЛУИН</a:t>
          </a: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700" dirty="0"/>
            <a:t>Достигнуто  </a:t>
          </a:r>
          <a:r>
            <a:rPr lang="ru-RU" sz="700" b="1" dirty="0"/>
            <a:t>14 806 ПИН, ЗТ  доступна</a:t>
          </a:r>
          <a:r>
            <a:rPr lang="ru-RU" sz="700" dirty="0"/>
            <a:t> в 7 населенных пунктах в стране,  и в 18 тюрьмах. 505 человек в программе  </a:t>
          </a: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AF71B3F7-CBC3-4C67-B143-D7A9EA66A3B6}">
      <dgm:prSet phldrT="[Текст]" custT="1"/>
      <dgm:spPr/>
      <dgm:t>
        <a:bodyPr/>
        <a:lstStyle/>
        <a:p>
          <a:r>
            <a:rPr lang="ru-RU" sz="700" dirty="0"/>
            <a:t>Распространенность ВГС среди ЛУИН 35.3%-65.4% Тестирование и лечение ИППП платные, поэтому для большинства ЛУН не доступны</a:t>
          </a:r>
        </a:p>
      </dgm:t>
    </dgm:pt>
    <dgm:pt modelId="{7436D6D0-5223-41FA-B239-4F70FAF4BB00}" type="parTrans" cxnId="{4A995923-D28C-4854-B4F2-9403A31ABFA5}">
      <dgm:prSet/>
      <dgm:spPr/>
      <dgm:t>
        <a:bodyPr/>
        <a:lstStyle/>
        <a:p>
          <a:endParaRPr lang="ru-RU"/>
        </a:p>
      </dgm:t>
    </dgm:pt>
    <dgm:pt modelId="{EE4131F1-8DBA-4A62-8D0B-9ADBF2D05420}" type="sibTrans" cxnId="{4A995923-D28C-4854-B4F2-9403A31ABFA5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МСМ/транс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r>
            <a:rPr lang="ru-RU" sz="700" dirty="0"/>
            <a:t>Достигнуто  </a:t>
          </a:r>
          <a:r>
            <a:rPr lang="ru-RU" sz="700" b="1" dirty="0"/>
            <a:t>3013 МСМ </a:t>
          </a:r>
          <a:endParaRPr lang="ru-RU" sz="700" dirty="0"/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custT="1"/>
      <dgm:spPr/>
      <dgm:t>
        <a:bodyPr/>
        <a:lstStyle/>
        <a:p>
          <a:r>
            <a:rPr lang="ru-RU" sz="700" dirty="0"/>
            <a:t>страх и дискриминация, нарушение прав человек, бедность  </a:t>
          </a:r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/>
      <dgm:spPr/>
      <dgm:t>
        <a:bodyPr/>
        <a:lstStyle/>
        <a:p>
          <a:endParaRPr lang="ru-RU" sz="500" dirty="0"/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/>
      <dgm:spPr/>
      <dgm:t>
        <a:bodyPr/>
        <a:lstStyle/>
        <a:p>
          <a:endParaRPr lang="ru-RU" sz="500" dirty="0"/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СР</a:t>
          </a:r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81134C92-F0BD-4216-BF44-61F865C50856}">
      <dgm:prSet phldrT="[Текст]"/>
      <dgm:spPr/>
      <dgm:t>
        <a:bodyPr/>
        <a:lstStyle/>
        <a:p>
          <a:r>
            <a:rPr lang="ru-RU" dirty="0"/>
            <a:t>Обращение за услугами  ограничивает стигма и дискриминация ,  административное наказание за секс работу.</a:t>
          </a:r>
        </a:p>
      </dgm:t>
    </dgm:pt>
    <dgm:pt modelId="{7C5FED85-153D-4305-9D2E-840DA93F6148}" type="parTrans" cxnId="{9CB07E9F-6340-4A12-860F-947182F40F86}">
      <dgm:prSet/>
      <dgm:spPr/>
      <dgm:t>
        <a:bodyPr/>
        <a:lstStyle/>
        <a:p>
          <a:endParaRPr lang="ru-RU"/>
        </a:p>
      </dgm:t>
    </dgm:pt>
    <dgm:pt modelId="{0961F245-7A18-4F53-B68E-BDE1E5DD0586}" type="sibTrans" cxnId="{9CB07E9F-6340-4A12-860F-947182F40F86}">
      <dgm:prSet/>
      <dgm:spPr/>
      <dgm:t>
        <a:bodyPr/>
        <a:lstStyle/>
        <a:p>
          <a:endParaRPr lang="ru-RU"/>
        </a:p>
      </dgm:t>
    </dgm:pt>
    <dgm:pt modelId="{143EED17-B68E-4E57-905D-6CCE6FF0AAB7}">
      <dgm:prSet phldrT="[Текст]"/>
      <dgm:spPr/>
      <dgm:t>
        <a:bodyPr/>
        <a:lstStyle/>
        <a:p>
          <a:r>
            <a:rPr lang="ru-RU" dirty="0"/>
            <a:t> Достигнуто   в 9 городах страны  </a:t>
          </a:r>
          <a:r>
            <a:rPr lang="ru-RU" b="1" dirty="0"/>
            <a:t>4717 РКС  </a:t>
          </a:r>
        </a:p>
      </dgm:t>
    </dgm:pt>
    <dgm:pt modelId="{954CC149-CE2F-41E7-A143-BCFCCE10B095}" type="parTrans" cxnId="{8A52E162-37EC-40BF-A942-52B5C78295C5}">
      <dgm:prSet/>
      <dgm:spPr/>
      <dgm:t>
        <a:bodyPr/>
        <a:lstStyle/>
        <a:p>
          <a:endParaRPr lang="ru-RU"/>
        </a:p>
      </dgm:t>
    </dgm:pt>
    <dgm:pt modelId="{12A27E12-3E50-49C9-A4FC-E12002A59FD5}" type="sibTrans" cxnId="{8A52E162-37EC-40BF-A942-52B5C78295C5}">
      <dgm:prSet/>
      <dgm:spPr/>
      <dgm:t>
        <a:bodyPr/>
        <a:lstStyle/>
        <a:p>
          <a:endParaRPr lang="ru-RU"/>
        </a:p>
      </dgm:t>
    </dgm:pt>
    <dgm:pt modelId="{058D443B-740B-40C6-B320-6E082AAEE3CE}">
      <dgm:prSet phldrT="[Текст]" custT="1"/>
      <dgm:spPr/>
      <dgm:t>
        <a:bodyPr/>
        <a:lstStyle/>
        <a:p>
          <a:r>
            <a:rPr lang="ru-RU" sz="700" dirty="0"/>
            <a:t>Сокращение финансирования программ приверженности</a:t>
          </a:r>
        </a:p>
      </dgm:t>
    </dgm:pt>
    <dgm:pt modelId="{FD1309AC-5E5C-43AD-8020-D525CCE730AC}" type="parTrans" cxnId="{42DA1511-C1C4-4668-AA94-B2623122B886}">
      <dgm:prSet/>
      <dgm:spPr/>
    </dgm:pt>
    <dgm:pt modelId="{FA077284-5D97-41B9-A2EE-3007FF491047}" type="sibTrans" cxnId="{42DA1511-C1C4-4668-AA94-B2623122B886}">
      <dgm:prSet/>
      <dgm:spPr/>
    </dgm:pt>
    <dgm:pt modelId="{E41E29D0-4EE5-4096-B5B8-61E267787264}">
      <dgm:prSet phldrT="[Текст]" custT="1"/>
      <dgm:spPr/>
      <dgm:t>
        <a:bodyPr/>
        <a:lstStyle/>
        <a:p>
          <a:r>
            <a:rPr lang="ru-RU" sz="700" dirty="0"/>
            <a:t>Употребление наркотиков в Молдове является административным правонарушением, которое наказывается штрафом или часами работ</a:t>
          </a:r>
        </a:p>
      </dgm:t>
    </dgm:pt>
    <dgm:pt modelId="{3FBA1BFF-A5C2-4DA7-A206-583776F2143B}" type="parTrans" cxnId="{6569A156-40C2-40EF-8AF2-C306467A7A88}">
      <dgm:prSet/>
      <dgm:spPr/>
    </dgm:pt>
    <dgm:pt modelId="{01D44E3E-40D3-4DC9-8F23-3FC0E7F2B11B}" type="sibTrans" cxnId="{6569A156-40C2-40EF-8AF2-C306467A7A88}">
      <dgm:prSet/>
      <dgm:spPr/>
    </dgm:pt>
    <dgm:pt modelId="{E51DBFAA-B225-471A-994D-180D272D1938}">
      <dgm:prSet phldrT="[Текст]" custT="1"/>
      <dgm:spPr/>
      <dgm:t>
        <a:bodyPr/>
        <a:lstStyle/>
        <a:p>
          <a:r>
            <a:rPr lang="ru-RU" sz="700" dirty="0"/>
            <a:t>Сокращение  числа обученных  сотрудников</a:t>
          </a:r>
        </a:p>
      </dgm:t>
    </dgm:pt>
    <dgm:pt modelId="{E648F39F-8C79-4A71-84FB-D7E5474DF100}" type="parTrans" cxnId="{C69B6041-B25C-4847-8B8E-33C8862A4471}">
      <dgm:prSet/>
      <dgm:spPr/>
    </dgm:pt>
    <dgm:pt modelId="{6D3ECF1B-1EC7-4F83-AF98-FA10B62CC386}" type="sibTrans" cxnId="{C69B6041-B25C-4847-8B8E-33C8862A4471}">
      <dgm:prSet/>
      <dgm:spPr/>
    </dgm:pt>
    <dgm:pt modelId="{0F5F37AA-26D2-412A-8ED2-69C297D4CA91}">
      <dgm:prSet phldrT="[Текст]" custT="1"/>
      <dgm:spPr/>
      <dgm:t>
        <a:bodyPr/>
        <a:lstStyle/>
        <a:p>
          <a:r>
            <a:rPr lang="ru-RU" sz="700" dirty="0"/>
            <a:t>Бедность, стигма , дискриминация ( в мед учреждениях 56%) </a:t>
          </a:r>
        </a:p>
      </dgm:t>
    </dgm:pt>
    <dgm:pt modelId="{FF2723C4-1B37-4328-B03B-3EF1965737C4}" type="parTrans" cxnId="{6E52662C-437D-4567-A537-7E6544A445BC}">
      <dgm:prSet/>
      <dgm:spPr/>
    </dgm:pt>
    <dgm:pt modelId="{31FDF3F7-AA4E-42A8-9A50-816E93590F39}" type="sibTrans" cxnId="{6E52662C-437D-4567-A537-7E6544A445BC}">
      <dgm:prSet/>
      <dgm:spPr/>
    </dgm:pt>
    <dgm:pt modelId="{93982169-7928-4760-B1C2-EFAD4B9F19D8}">
      <dgm:prSet phldrT="[Текст]" custT="1"/>
      <dgm:spPr/>
      <dgm:t>
        <a:bodyPr/>
        <a:lstStyle/>
        <a:p>
          <a:r>
            <a:rPr lang="ru-RU" sz="700" dirty="0"/>
            <a:t>Платные услуги ИППП</a:t>
          </a:r>
        </a:p>
      </dgm:t>
    </dgm:pt>
    <dgm:pt modelId="{CCB2C03C-4428-43D5-A171-A3CE5EF2F8B3}" type="parTrans" cxnId="{05CCB2D4-EED6-47EC-90D1-BC55AB526184}">
      <dgm:prSet/>
      <dgm:spPr/>
    </dgm:pt>
    <dgm:pt modelId="{29207E03-41A6-4A6D-AD0F-419BFDF15BFA}" type="sibTrans" cxnId="{05CCB2D4-EED6-47EC-90D1-BC55AB526184}">
      <dgm:prSet/>
      <dgm:spPr/>
    </dgm:pt>
    <dgm:pt modelId="{D7A1DAA0-CAF1-4414-BB5A-70F1C2C84F24}">
      <dgm:prSet phldrT="[Текст]" custT="1"/>
      <dgm:spPr/>
      <dgm:t>
        <a:bodyPr/>
        <a:lstStyle/>
        <a:p>
          <a:r>
            <a:rPr lang="ru-RU" sz="700" dirty="0"/>
            <a:t>Отсутствие дружественных врачей</a:t>
          </a:r>
        </a:p>
      </dgm:t>
    </dgm:pt>
    <dgm:pt modelId="{BE3BDA35-222D-4F22-81CF-96F7A0890E39}" type="parTrans" cxnId="{3F635F87-C0BE-4414-B683-240DB1D9A764}">
      <dgm:prSet/>
      <dgm:spPr/>
    </dgm:pt>
    <dgm:pt modelId="{1B6969EC-A03D-4F4C-89B6-980118BB0DDC}" type="sibTrans" cxnId="{3F635F87-C0BE-4414-B683-240DB1D9A764}">
      <dgm:prSet/>
      <dgm:spPr/>
    </dgm:pt>
    <dgm:pt modelId="{B51E4456-E87B-40A7-BE81-D0FEDDD655A3}">
      <dgm:prSet phldrT="[Текст]" custT="1"/>
      <dgm:spPr/>
      <dgm:t>
        <a:bodyPr/>
        <a:lstStyle/>
        <a:p>
          <a:r>
            <a:rPr lang="ru-RU" sz="700" dirty="0"/>
            <a:t>Внутренняя  </a:t>
          </a:r>
          <a:r>
            <a:rPr lang="ru-RU" sz="700" dirty="0" err="1"/>
            <a:t>гомофобия</a:t>
          </a:r>
          <a:endParaRPr lang="ru-RU" sz="700" dirty="0"/>
        </a:p>
      </dgm:t>
    </dgm:pt>
    <dgm:pt modelId="{3923DE36-39D9-484D-924F-4DDA3B38A5AF}" type="parTrans" cxnId="{245A9114-9C03-4515-86A6-66748F6CDEFC}">
      <dgm:prSet/>
      <dgm:spPr/>
    </dgm:pt>
    <dgm:pt modelId="{9B555B18-1D63-4B18-9634-6A20F9845541}" type="sibTrans" cxnId="{245A9114-9C03-4515-86A6-66748F6CDEFC}">
      <dgm:prSet/>
      <dgm:spPr/>
    </dgm:pt>
    <dgm:pt modelId="{DF7476D5-8331-4554-A18E-5C476900E95E}">
      <dgm:prSet phldrT="[Текст]" custT="1"/>
      <dgm:spPr/>
      <dgm:t>
        <a:bodyPr/>
        <a:lstStyle/>
        <a:p>
          <a:r>
            <a:rPr lang="ru-RU" sz="700" dirty="0"/>
            <a:t>Недоброжелательная политика  государства   в отношении сообщества</a:t>
          </a:r>
        </a:p>
      </dgm:t>
    </dgm:pt>
    <dgm:pt modelId="{EF6B380C-0C5A-435B-AFFD-FC24BAF16414}" type="parTrans" cxnId="{EC72037F-62E1-4860-BD34-EC6D7C1ED33C}">
      <dgm:prSet/>
      <dgm:spPr/>
    </dgm:pt>
    <dgm:pt modelId="{4F1A0B8A-426B-40AA-B8F8-C96F5CD4BC71}" type="sibTrans" cxnId="{EC72037F-62E1-4860-BD34-EC6D7C1ED33C}">
      <dgm:prSet/>
      <dgm:spPr/>
    </dgm:pt>
    <dgm:pt modelId="{56D0E872-56B9-448E-87E0-F1F689AE8144}">
      <dgm:prSet phldrT="[Текст]"/>
      <dgm:spPr/>
      <dgm:t>
        <a:bodyPr/>
        <a:lstStyle/>
        <a:p>
          <a:r>
            <a:rPr lang="ru-RU" dirty="0"/>
            <a:t>Платные услуги ИППП</a:t>
          </a:r>
        </a:p>
      </dgm:t>
    </dgm:pt>
    <dgm:pt modelId="{25BE0E47-A7BA-40D2-B863-305AB6FFAF28}" type="parTrans" cxnId="{AA1C5C73-26F0-4DFD-94B6-2DE44B7E15FA}">
      <dgm:prSet/>
      <dgm:spPr/>
    </dgm:pt>
    <dgm:pt modelId="{434B6C21-F741-4935-B9B5-6BC46A351B4C}" type="sibTrans" cxnId="{AA1C5C73-26F0-4DFD-94B6-2DE44B7E15FA}">
      <dgm:prSet/>
      <dgm:spPr/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4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4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4">
        <dgm:presLayoutVars>
          <dgm:bulletEnabled val="1"/>
        </dgm:presLayoutVars>
      </dgm:prSet>
      <dgm:spPr/>
    </dgm:pt>
    <dgm:pt modelId="{A817EB20-AD01-48A1-AD1B-6F9D56318CEE}" type="pres">
      <dgm:prSet presAssocID="{C1A93A42-9F08-4E0C-A15F-AF1541741AA7}" presName="sp" presStyleCnt="0"/>
      <dgm:spPr/>
    </dgm:pt>
    <dgm:pt modelId="{85ACDD8D-02FE-4D00-BEC7-21726242B9E5}" type="pres">
      <dgm:prSet presAssocID="{E5307D17-39BC-4803-A5C7-C347DC771053}" presName="linNode" presStyleCnt="0"/>
      <dgm:spPr/>
    </dgm:pt>
    <dgm:pt modelId="{F74D38E3-7D22-49E1-AAB7-A28B104F61C4}" type="pres">
      <dgm:prSet presAssocID="{E5307D17-39BC-4803-A5C7-C347DC771053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8630DAD-8535-4C9E-8293-470501F522FF}" type="pres">
      <dgm:prSet presAssocID="{E5307D17-39BC-4803-A5C7-C347DC771053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42DA1511-C1C4-4668-AA94-B2623122B886}" srcId="{196C1965-0DB5-460F-9F0E-15C7D9178D55}" destId="{058D443B-740B-40C6-B320-6E082AAEE3CE}" srcOrd="2" destOrd="0" parTransId="{FD1309AC-5E5C-43AD-8020-D525CCE730AC}" sibTransId="{FA077284-5D97-41B9-A2EE-3007FF491047}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245A9114-9C03-4515-86A6-66748F6CDEFC}" srcId="{DFF19845-3F02-46E2-8CCD-275090853FCF}" destId="{B51E4456-E87B-40A7-BE81-D0FEDDD655A3}" srcOrd="4" destOrd="0" parTransId="{3923DE36-39D9-484D-924F-4DDA3B38A5AF}" sibTransId="{9B555B18-1D63-4B18-9634-6A20F9845541}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1D582B22-62EC-4DC2-9FCC-7BEBC48651FC}" type="presOf" srcId="{E41E29D0-4EE5-4096-B5B8-61E267787264}" destId="{DD663AFF-EB15-4FD8-B815-AA715B2922A0}" srcOrd="0" destOrd="2" presId="urn:microsoft.com/office/officeart/2005/8/layout/vList5"/>
    <dgm:cxn modelId="{CBD61D23-7237-4C0B-BF94-1DC5548A1AC7}" type="presOf" srcId="{C6D5768E-3522-4BCB-9F1F-193A458E05B9}" destId="{59EACE0E-528E-426E-A607-E2A96E883D63}" srcOrd="0" destOrd="1" presId="urn:microsoft.com/office/officeart/2005/8/layout/vList5"/>
    <dgm:cxn modelId="{4A995923-D28C-4854-B4F2-9403A31ABFA5}" srcId="{959CEB50-7555-4D0A-BA99-0B142C2F4D8B}" destId="{AF71B3F7-CBC3-4C67-B143-D7A9EA66A3B6}" srcOrd="1" destOrd="0" parTransId="{7436D6D0-5223-41FA-B239-4F70FAF4BB00}" sibTransId="{EE4131F1-8DBA-4A62-8D0B-9ADBF2D05420}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6E52662C-437D-4567-A537-7E6544A445BC}" srcId="{196C1965-0DB5-460F-9F0E-15C7D9178D55}" destId="{0F5F37AA-26D2-412A-8ED2-69C297D4CA91}" srcOrd="4" destOrd="0" parTransId="{FF2723C4-1B37-4328-B03B-3EF1965737C4}" sibTransId="{31FDF3F7-AA4E-42A8-9A50-816E93590F39}"/>
    <dgm:cxn modelId="{B3D5623E-772E-425A-84CC-25797FCED5DC}" srcId="{DC47E2EE-EC67-43CE-86F8-059265EDCC39}" destId="{E5307D17-39BC-4803-A5C7-C347DC771053}" srcOrd="3" destOrd="0" parTransId="{9D666056-55BE-4E12-B69F-F53DCF81AA5F}" sibTransId="{8A4AF429-1C83-4240-BD86-EE5818D254FE}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82B54F60-9A3F-4EFF-AC93-A3980D9763F6}" type="presOf" srcId="{058D443B-740B-40C6-B320-6E082AAEE3CE}" destId="{4F13A7F7-F2B2-4AA1-9427-754434154BDB}" srcOrd="0" destOrd="2" presId="urn:microsoft.com/office/officeart/2005/8/layout/vList5"/>
    <dgm:cxn modelId="{45EADC60-0664-4F95-9E2A-215F819FA82E}" type="presOf" srcId="{143EED17-B68E-4E57-905D-6CCE6FF0AAB7}" destId="{98630DAD-8535-4C9E-8293-470501F522FF}" srcOrd="0" destOrd="0" presId="urn:microsoft.com/office/officeart/2005/8/layout/vList5"/>
    <dgm:cxn modelId="{C69B6041-B25C-4847-8B8E-33C8862A4471}" srcId="{196C1965-0DB5-460F-9F0E-15C7D9178D55}" destId="{E51DBFAA-B225-471A-994D-180D272D1938}" srcOrd="3" destOrd="0" parTransId="{E648F39F-8C79-4A71-84FB-D7E5474DF100}" sibTransId="{6D3ECF1B-1EC7-4F83-AF98-FA10B62CC386}"/>
    <dgm:cxn modelId="{373FDA62-842A-41CC-8464-1B9D7420B48C}" type="presOf" srcId="{60D97C7D-63E6-4766-A419-656A4A264DB1}" destId="{4F13A7F7-F2B2-4AA1-9427-754434154BDB}" srcOrd="0" destOrd="5" presId="urn:microsoft.com/office/officeart/2005/8/layout/vList5"/>
    <dgm:cxn modelId="{8A52E162-37EC-40BF-A942-52B5C78295C5}" srcId="{E5307D17-39BC-4803-A5C7-C347DC771053}" destId="{143EED17-B68E-4E57-905D-6CCE6FF0AAB7}" srcOrd="0" destOrd="0" parTransId="{954CC149-CE2F-41E7-A143-BCFCCE10B095}" sibTransId="{12A27E12-3E50-49C9-A4FC-E12002A59FD5}"/>
    <dgm:cxn modelId="{BB772347-458E-459B-B12E-0135B64B4078}" type="presOf" srcId="{E5307D17-39BC-4803-A5C7-C347DC771053}" destId="{F74D38E3-7D22-49E1-AAB7-A28B104F61C4}" srcOrd="0" destOrd="0" presId="urn:microsoft.com/office/officeart/2005/8/layout/vList5"/>
    <dgm:cxn modelId="{AA1C5C73-26F0-4DFD-94B6-2DE44B7E15FA}" srcId="{E5307D17-39BC-4803-A5C7-C347DC771053}" destId="{56D0E872-56B9-448E-87E0-F1F689AE8144}" srcOrd="1" destOrd="0" parTransId="{25BE0E47-A7BA-40D2-B863-305AB6FFAF28}" sibTransId="{434B6C21-F741-4935-B9B5-6BC46A351B4C}"/>
    <dgm:cxn modelId="{120F4C53-43ED-48E6-9212-6D034113A22C}" srcId="{959CEB50-7555-4D0A-BA99-0B142C2F4D8B}" destId="{FF8DAE09-A9B9-443E-BE7E-3576A8899569}" srcOrd="3" destOrd="0" parTransId="{CAC2CC47-EB51-4918-A01B-5D479C96635D}" sibTransId="{86C7277C-742A-40E7-A9EE-4A692E059FEF}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24AB2E55-0852-47DD-A1A1-5FA0D98B5B8D}" type="presOf" srcId="{FF8DAE09-A9B9-443E-BE7E-3576A8899569}" destId="{DD663AFF-EB15-4FD8-B815-AA715B2922A0}" srcOrd="0" destOrd="3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6569A156-40C2-40EF-8AF2-C306467A7A88}" srcId="{959CEB50-7555-4D0A-BA99-0B142C2F4D8B}" destId="{E41E29D0-4EE5-4096-B5B8-61E267787264}" srcOrd="2" destOrd="0" parTransId="{3FBA1BFF-A5C2-4DA7-A206-583776F2143B}" sibTransId="{01D44E3E-40D3-4DC9-8F23-3FC0E7F2B11B}"/>
    <dgm:cxn modelId="{EC72037F-62E1-4860-BD34-EC6D7C1ED33C}" srcId="{DFF19845-3F02-46E2-8CCD-275090853FCF}" destId="{DF7476D5-8331-4554-A18E-5C476900E95E}" srcOrd="5" destOrd="0" parTransId="{EF6B380C-0C5A-435B-AFFD-FC24BAF16414}" sibTransId="{4F1A0B8A-426B-40AA-B8F8-C96F5CD4BC71}"/>
    <dgm:cxn modelId="{1851AE80-C26C-4C24-A1F6-A75C0E63D756}" type="presOf" srcId="{56D0E872-56B9-448E-87E0-F1F689AE8144}" destId="{98630DAD-8535-4C9E-8293-470501F522FF}" srcOrd="0" destOrd="1" presId="urn:microsoft.com/office/officeart/2005/8/layout/vList5"/>
    <dgm:cxn modelId="{666C6083-0694-43F1-8A4E-ECD30268D75C}" type="presOf" srcId="{93982169-7928-4760-B1C2-EFAD4B9F19D8}" destId="{59EACE0E-528E-426E-A607-E2A96E883D63}" srcOrd="0" destOrd="2" presId="urn:microsoft.com/office/officeart/2005/8/layout/vList5"/>
    <dgm:cxn modelId="{A7116A86-08A4-4261-AA3F-F10B2A8BA100}" type="presOf" srcId="{AF71B3F7-CBC3-4C67-B143-D7A9EA66A3B6}" destId="{DD663AFF-EB15-4FD8-B815-AA715B2922A0}" srcOrd="0" destOrd="1" presId="urn:microsoft.com/office/officeart/2005/8/layout/vList5"/>
    <dgm:cxn modelId="{3F635F87-C0BE-4414-B683-240DB1D9A764}" srcId="{DFF19845-3F02-46E2-8CCD-275090853FCF}" destId="{D7A1DAA0-CAF1-4414-BB5A-70F1C2C84F24}" srcOrd="3" destOrd="0" parTransId="{BE3BDA35-222D-4F22-81CF-96F7A0890E39}" sibTransId="{1B6969EC-A03D-4F4C-89B6-980118BB0DDC}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9CB07E9F-6340-4A12-860F-947182F40F86}" srcId="{E5307D17-39BC-4803-A5C7-C347DC771053}" destId="{81134C92-F0BD-4216-BF44-61F865C50856}" srcOrd="2" destOrd="0" parTransId="{7C5FED85-153D-4305-9D2E-840DA93F6148}" sibTransId="{0961F245-7A18-4F53-B68E-BDE1E5DD0586}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E4261AA3-068F-4630-B3FB-1A2FE5F2F237}" type="presOf" srcId="{0F5F37AA-26D2-412A-8ED2-69C297D4CA91}" destId="{4F13A7F7-F2B2-4AA1-9427-754434154BDB}" srcOrd="0" destOrd="4" presId="urn:microsoft.com/office/officeart/2005/8/layout/vList5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1883C9B2-C968-4982-B016-028613C91683}" type="presOf" srcId="{E51DBFAA-B225-471A-994D-180D272D1938}" destId="{4F13A7F7-F2B2-4AA1-9427-754434154BDB}" srcOrd="0" destOrd="3" presId="urn:microsoft.com/office/officeart/2005/8/layout/vList5"/>
    <dgm:cxn modelId="{9CFCB0B9-C388-4182-9661-D78560B3CC68}" type="presOf" srcId="{B51E4456-E87B-40A7-BE81-D0FEDDD655A3}" destId="{59EACE0E-528E-426E-A607-E2A96E883D63}" srcOrd="0" destOrd="4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8F2450BF-4810-4FE0-BF8E-7063E726D7F1}" type="presOf" srcId="{81134C92-F0BD-4216-BF44-61F865C50856}" destId="{98630DAD-8535-4C9E-8293-470501F522FF}" srcOrd="0" destOrd="2" presId="urn:microsoft.com/office/officeart/2005/8/layout/vList5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E7299BC0-D2E9-4190-85F0-E1F46AC2D0DE}" type="presOf" srcId="{D7A1DAA0-CAF1-4414-BB5A-70F1C2C84F24}" destId="{59EACE0E-528E-426E-A607-E2A96E883D63}" srcOrd="0" destOrd="3" presId="urn:microsoft.com/office/officeart/2005/8/layout/vList5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05CCB2D4-EED6-47EC-90D1-BC55AB526184}" srcId="{DFF19845-3F02-46E2-8CCD-275090853FCF}" destId="{93982169-7928-4760-B1C2-EFAD4B9F19D8}" srcOrd="2" destOrd="0" parTransId="{CCB2C03C-4428-43D5-A171-A3CE5EF2F8B3}" sibTransId="{29207E03-41A6-4A6D-AD0F-419BFDF15BFA}"/>
    <dgm:cxn modelId="{5CAEB1E5-192A-4453-A5F1-AC326E845599}" srcId="{196C1965-0DB5-460F-9F0E-15C7D9178D55}" destId="{60D97C7D-63E6-4766-A419-656A4A264DB1}" srcOrd="5" destOrd="0" parTransId="{D7D7EC84-A94F-44C6-A510-EE49A6C57F47}" sibTransId="{52190E19-4114-49F8-BA6D-799E99800BE6}"/>
    <dgm:cxn modelId="{F5FD8CE7-FDD6-4467-B088-919678233835}" type="presOf" srcId="{DF7476D5-8331-4554-A18E-5C476900E95E}" destId="{59EACE0E-528E-426E-A607-E2A96E883D63}" srcOrd="0" destOrd="5" presId="urn:microsoft.com/office/officeart/2005/8/layout/vList5"/>
    <dgm:cxn modelId="{ABF905EA-4561-43C9-86B1-F33559BAA53C}" srcId="{DFF19845-3F02-46E2-8CCD-275090853FCF}" destId="{C6D5768E-3522-4BCB-9F1F-193A458E05B9}" srcOrd="1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  <dgm:cxn modelId="{2A8752E0-612B-40DF-A8FA-92438D7E1515}" type="presParOf" srcId="{B1E92F55-261A-46F9-AD31-DCC19194ED18}" destId="{A817EB20-AD01-48A1-AD1B-6F9D56318CEE}" srcOrd="5" destOrd="0" presId="urn:microsoft.com/office/officeart/2005/8/layout/vList5"/>
    <dgm:cxn modelId="{B6CA8E2D-5F9C-48AB-8F21-60F4EBDF93D5}" type="presParOf" srcId="{B1E92F55-261A-46F9-AD31-DCC19194ED18}" destId="{85ACDD8D-02FE-4D00-BEC7-21726242B9E5}" srcOrd="6" destOrd="0" presId="urn:microsoft.com/office/officeart/2005/8/layout/vList5"/>
    <dgm:cxn modelId="{9ABE6338-D0A3-45C2-9DD2-2D42F604701A}" type="presParOf" srcId="{85ACDD8D-02FE-4D00-BEC7-21726242B9E5}" destId="{F74D38E3-7D22-49E1-AAB7-A28B104F61C4}" srcOrd="0" destOrd="0" presId="urn:microsoft.com/office/officeart/2005/8/layout/vList5"/>
    <dgm:cxn modelId="{86E82133-FFB8-45F9-82F3-A642D2879270}" type="presParOf" srcId="{85ACDD8D-02FE-4D00-BEC7-21726242B9E5}" destId="{98630DAD-8535-4C9E-8293-470501F52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Доступ к услугам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r>
            <a:rPr lang="ru-RU" sz="1100" dirty="0"/>
            <a:t>Способствовать улучшению доступа к эффективным непрерывным услугам в связи с ВИЧ-инфекцией посредством мониторинга ситуации  по доступу к услугам,  действий по решению проблем и продвижению интересов сообществ к этим услугам. 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Бюджетная </a:t>
          </a:r>
          <a:r>
            <a:rPr lang="ru-RU" sz="2000" dirty="0" err="1">
              <a:solidFill>
                <a:srgbClr val="FF0000"/>
              </a:solidFill>
            </a:rPr>
            <a:t>адвокация</a:t>
          </a:r>
          <a:endParaRPr lang="ru-RU" sz="2000" dirty="0">
            <a:solidFill>
              <a:srgbClr val="FF0000"/>
            </a:solidFill>
          </a:endParaRP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/>
      <dgm:spPr/>
      <dgm:t>
        <a:bodyPr/>
        <a:lstStyle/>
        <a:p>
          <a:endParaRPr lang="ru-RU" sz="500" dirty="0"/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Развитие сообществ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endParaRPr lang="ru-RU" sz="1050" dirty="0"/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9F193A77-32B1-4E30-B789-295B2E4399E6}">
      <dgm:prSet custT="1"/>
      <dgm:spPr/>
      <dgm:t>
        <a:bodyPr/>
        <a:lstStyle/>
        <a:p>
          <a:r>
            <a:rPr lang="ru-RU" sz="1100" dirty="0"/>
            <a:t>Создать условия для   развития диалога о необходимости  обеспечения   устойчивого  финансирования  услуг ,  снижения стигмы и дискриминации в отношении  ЛЖВ и  ОЗГН</a:t>
          </a:r>
        </a:p>
      </dgm:t>
    </dgm:pt>
    <dgm:pt modelId="{6B95A728-4851-45E9-9241-4C30A65DA5F2}" type="parTrans" cxnId="{13BDE7FF-DA5D-4977-A146-E9E7C409FE05}">
      <dgm:prSet/>
      <dgm:spPr/>
      <dgm:t>
        <a:bodyPr/>
        <a:lstStyle/>
        <a:p>
          <a:endParaRPr lang="ru-RU"/>
        </a:p>
      </dgm:t>
    </dgm:pt>
    <dgm:pt modelId="{6CACC3FE-BC03-4833-A5F0-41E506878F3E}" type="sibTrans" cxnId="{13BDE7FF-DA5D-4977-A146-E9E7C409FE05}">
      <dgm:prSet/>
      <dgm:spPr/>
      <dgm:t>
        <a:bodyPr/>
        <a:lstStyle/>
        <a:p>
          <a:endParaRPr lang="ru-RU"/>
        </a:p>
      </dgm:t>
    </dgm:pt>
    <dgm:pt modelId="{05D542D4-F979-4878-930C-7DDA3EDC95C2}">
      <dgm:prSet custT="1"/>
      <dgm:spPr/>
      <dgm:t>
        <a:bodyPr/>
        <a:lstStyle/>
        <a:p>
          <a:r>
            <a:rPr lang="ru-RU" sz="1100" dirty="0"/>
            <a:t> </a:t>
          </a:r>
          <a:r>
            <a:rPr lang="ru-RU" sz="1200" dirty="0"/>
            <a:t>Повысить потенциал сообществ  для адвокации расширения  доступа  к    услугам  в связи с ВИЧ  для ЛЖВ и ОЗГН</a:t>
          </a:r>
        </a:p>
      </dgm:t>
    </dgm:pt>
    <dgm:pt modelId="{08B186EA-22D2-4F69-BD8A-B77F406DD266}" type="parTrans" cxnId="{E8E2E508-4B40-4EA3-923B-6D4DD9F300C2}">
      <dgm:prSet/>
      <dgm:spPr/>
      <dgm:t>
        <a:bodyPr/>
        <a:lstStyle/>
        <a:p>
          <a:endParaRPr lang="ru-RU"/>
        </a:p>
      </dgm:t>
    </dgm:pt>
    <dgm:pt modelId="{94D3191C-68FB-40DF-B2D1-D8A96B9ECF67}" type="sibTrans" cxnId="{E8E2E508-4B40-4EA3-923B-6D4DD9F300C2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 custScaleY="131141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 custScaleY="117382" custLinFactNeighborY="0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 custLinFactNeighborX="-2038" custLinFactNeighborY="-168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 custScaleY="131195" custLinFactNeighborY="-4572">
        <dgm:presLayoutVars>
          <dgm:bulletEnabled val="1"/>
        </dgm:presLayoutVars>
      </dgm:prSet>
      <dgm:spPr/>
    </dgm:pt>
  </dgm:ptLst>
  <dgm:cxnLst>
    <dgm:cxn modelId="{E8E2E508-4B40-4EA3-923B-6D4DD9F300C2}" srcId="{DFF19845-3F02-46E2-8CCD-275090853FCF}" destId="{05D542D4-F979-4878-930C-7DDA3EDC95C2}" srcOrd="1" destOrd="0" parTransId="{08B186EA-22D2-4F69-BD8A-B77F406DD266}" sibTransId="{94D3191C-68FB-40DF-B2D1-D8A96B9ECF67}"/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BB01A55C-25A2-4A8A-A4EE-411B50EED8D9}" type="presOf" srcId="{9F193A77-32B1-4E30-B789-295B2E4399E6}" destId="{DD663AFF-EB15-4FD8-B815-AA715B2922A0}" srcOrd="0" destOrd="1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B2B2A6DF-C669-4178-B732-278F61D5219C}" type="presOf" srcId="{05D542D4-F979-4878-930C-7DDA3EDC95C2}" destId="{59EACE0E-528E-426E-A607-E2A96E883D63}" srcOrd="0" destOrd="1" presId="urn:microsoft.com/office/officeart/2005/8/layout/vList5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13BDE7FF-DA5D-4977-A146-E9E7C409FE05}" srcId="{959CEB50-7555-4D0A-BA99-0B142C2F4D8B}" destId="{9F193A77-32B1-4E30-B789-295B2E4399E6}" srcOrd="1" destOrd="0" parTransId="{6B95A728-4851-45E9-9241-4C30A65DA5F2}" sibTransId="{6CACC3FE-BC03-4833-A5F0-41E506878F3E}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7E2EE-EC67-43CE-86F8-059265EDCC3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96C1965-0DB5-460F-9F0E-15C7D9178D55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Доступ к услугам</a:t>
          </a:r>
        </a:p>
      </dgm:t>
    </dgm:pt>
    <dgm:pt modelId="{430E6985-498A-4546-A7D5-70763ED43FC8}" type="parTrans" cxnId="{F23E33BC-8B2F-42F8-8343-1AE03720FED9}">
      <dgm:prSet/>
      <dgm:spPr/>
      <dgm:t>
        <a:bodyPr/>
        <a:lstStyle/>
        <a:p>
          <a:endParaRPr lang="ru-RU"/>
        </a:p>
      </dgm:t>
    </dgm:pt>
    <dgm:pt modelId="{F9C055F9-E60A-42CD-9CF7-334AB9224F06}" type="sibTrans" cxnId="{F23E33BC-8B2F-42F8-8343-1AE03720FED9}">
      <dgm:prSet/>
      <dgm:spPr/>
      <dgm:t>
        <a:bodyPr/>
        <a:lstStyle/>
        <a:p>
          <a:endParaRPr lang="ru-RU"/>
        </a:p>
      </dgm:t>
    </dgm:pt>
    <dgm:pt modelId="{B2F58772-4D8F-4401-AC5A-E69FC830BEB8}">
      <dgm:prSet phldrT="[Текст]" custT="1"/>
      <dgm:spPr/>
      <dgm:t>
        <a:bodyPr/>
        <a:lstStyle/>
        <a:p>
          <a:pPr algn="l"/>
          <a:r>
            <a:rPr lang="ru-RU" sz="800" dirty="0"/>
            <a:t>Весь  континуум  услуг  в  Молдове  предоставляется со значимым участием сообществ в объеме, достаточном для эффективного ответа на эпидемию ВИЧ и соответствующем потребностям уязвимых групп  (ЛЖВ и ОЗГН)</a:t>
          </a:r>
        </a:p>
      </dgm:t>
    </dgm:pt>
    <dgm:pt modelId="{E05FEF55-2B15-460A-838A-A1931F8041B4}" type="parTrans" cxnId="{1B32AF55-2D08-49F6-BF7A-02E17F4B5165}">
      <dgm:prSet/>
      <dgm:spPr/>
      <dgm:t>
        <a:bodyPr/>
        <a:lstStyle/>
        <a:p>
          <a:endParaRPr lang="ru-RU"/>
        </a:p>
      </dgm:t>
    </dgm:pt>
    <dgm:pt modelId="{F0132117-A872-4805-A99C-BB533371C297}" type="sibTrans" cxnId="{1B32AF55-2D08-49F6-BF7A-02E17F4B5165}">
      <dgm:prSet/>
      <dgm:spPr/>
      <dgm:t>
        <a:bodyPr/>
        <a:lstStyle/>
        <a:p>
          <a:endParaRPr lang="ru-RU"/>
        </a:p>
      </dgm:t>
    </dgm:pt>
    <dgm:pt modelId="{EE313B5A-6D2F-44D3-82D4-EC94BB742BD6}">
      <dgm:prSet phldrT="[Текст]" custT="1"/>
      <dgm:spPr/>
      <dgm:t>
        <a:bodyPr/>
        <a:lstStyle/>
        <a:p>
          <a:pPr algn="l"/>
          <a:r>
            <a:rPr lang="ru-RU" sz="800" dirty="0"/>
            <a:t>проводится адвакационная работа  по  продвижению рекомендации сообществ   по  внесению дополнений   в   программу континуума  услуг в связи с ВИЧ в Молдове   </a:t>
          </a:r>
        </a:p>
      </dgm:t>
    </dgm:pt>
    <dgm:pt modelId="{B9F124F5-A537-4746-824C-0790CFC7FD8C}" type="parTrans" cxnId="{13DC3611-3A8F-4B3D-B2AE-8264CD5376A9}">
      <dgm:prSet/>
      <dgm:spPr/>
      <dgm:t>
        <a:bodyPr/>
        <a:lstStyle/>
        <a:p>
          <a:endParaRPr lang="ru-RU"/>
        </a:p>
      </dgm:t>
    </dgm:pt>
    <dgm:pt modelId="{58FF4DA4-01DB-4E3A-AA0A-80606E6ACAA1}" type="sibTrans" cxnId="{13DC3611-3A8F-4B3D-B2AE-8264CD5376A9}">
      <dgm:prSet/>
      <dgm:spPr/>
      <dgm:t>
        <a:bodyPr/>
        <a:lstStyle/>
        <a:p>
          <a:endParaRPr lang="ru-RU"/>
        </a:p>
      </dgm:t>
    </dgm:pt>
    <dgm:pt modelId="{959CEB50-7555-4D0A-BA99-0B142C2F4D8B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Бюджетная </a:t>
          </a:r>
          <a:r>
            <a:rPr lang="ru-RU" sz="2000" dirty="0" err="1">
              <a:solidFill>
                <a:srgbClr val="FF0000"/>
              </a:solidFill>
            </a:rPr>
            <a:t>адвокация</a:t>
          </a:r>
          <a:endParaRPr lang="ru-RU" sz="2000" dirty="0">
            <a:solidFill>
              <a:srgbClr val="FF0000"/>
            </a:solidFill>
          </a:endParaRPr>
        </a:p>
      </dgm:t>
    </dgm:pt>
    <dgm:pt modelId="{B0293310-4BB0-41AD-B4F0-7545822D4159}" type="parTrans" cxnId="{98AD96C0-847E-424B-ABF3-1F599CCC0E1A}">
      <dgm:prSet/>
      <dgm:spPr/>
      <dgm:t>
        <a:bodyPr/>
        <a:lstStyle/>
        <a:p>
          <a:endParaRPr lang="ru-RU"/>
        </a:p>
      </dgm:t>
    </dgm:pt>
    <dgm:pt modelId="{4AE6B2BC-8A4E-4CBE-853E-4148BFACD341}" type="sibTrans" cxnId="{98AD96C0-847E-424B-ABF3-1F599CCC0E1A}">
      <dgm:prSet/>
      <dgm:spPr/>
      <dgm:t>
        <a:bodyPr/>
        <a:lstStyle/>
        <a:p>
          <a:endParaRPr lang="ru-RU"/>
        </a:p>
      </dgm:t>
    </dgm:pt>
    <dgm:pt modelId="{E292414F-254E-49D7-8286-F42E11B9B49E}">
      <dgm:prSet phldrT="[Текст]" custT="1"/>
      <dgm:spPr/>
      <dgm:t>
        <a:bodyPr/>
        <a:lstStyle/>
        <a:p>
          <a:r>
            <a:rPr lang="ru-RU" sz="800" dirty="0"/>
            <a:t>В результате адвокации со стороны сообществ государство продолжит  реализовывать национальный план перехода на государственное финансирование, с  увеличением государственных инвестиций в программы профилактики и лечения ВИЧ, повышение эффективности расходов, улучшение управления программами и участие гражданского сектора через </a:t>
          </a:r>
          <a:r>
            <a:rPr lang="ru-RU" sz="800" dirty="0" err="1"/>
            <a:t>госсоцзаказ</a:t>
          </a:r>
          <a:r>
            <a:rPr lang="ru-RU" sz="800" dirty="0"/>
            <a:t>.</a:t>
          </a:r>
        </a:p>
      </dgm:t>
    </dgm:pt>
    <dgm:pt modelId="{D2C9B8FE-D2AF-4902-8616-4FEEF1352DAC}" type="parTrans" cxnId="{AFDC79A2-CC71-4008-8043-915B75A64181}">
      <dgm:prSet/>
      <dgm:spPr/>
      <dgm:t>
        <a:bodyPr/>
        <a:lstStyle/>
        <a:p>
          <a:endParaRPr lang="ru-RU"/>
        </a:p>
      </dgm:t>
    </dgm:pt>
    <dgm:pt modelId="{93CBE499-D1DF-4CB5-933C-C6BD2678A5F7}" type="sibTrans" cxnId="{AFDC79A2-CC71-4008-8043-915B75A64181}">
      <dgm:prSet/>
      <dgm:spPr/>
      <dgm:t>
        <a:bodyPr/>
        <a:lstStyle/>
        <a:p>
          <a:endParaRPr lang="ru-RU"/>
        </a:p>
      </dgm:t>
    </dgm:pt>
    <dgm:pt modelId="{DFF19845-3F02-46E2-8CCD-275090853FCF}">
      <dgm:prSet phldrT="[Текст]" custT="1"/>
      <dgm:spPr/>
      <dgm:t>
        <a:bodyPr/>
        <a:lstStyle/>
        <a:p>
          <a:r>
            <a:rPr lang="ru-RU" sz="2000" dirty="0">
              <a:solidFill>
                <a:srgbClr val="FF0000"/>
              </a:solidFill>
            </a:rPr>
            <a:t>Развитие сообществ</a:t>
          </a:r>
        </a:p>
      </dgm:t>
    </dgm:pt>
    <dgm:pt modelId="{42EBF65C-9FE0-4168-AFBE-BF7F82DD9CF5}" type="parTrans" cxnId="{CA8B08C7-FC4B-4816-8BDC-B20B2CD67CFA}">
      <dgm:prSet/>
      <dgm:spPr/>
      <dgm:t>
        <a:bodyPr/>
        <a:lstStyle/>
        <a:p>
          <a:endParaRPr lang="ru-RU"/>
        </a:p>
      </dgm:t>
    </dgm:pt>
    <dgm:pt modelId="{C1A93A42-9F08-4E0C-A15F-AF1541741AA7}" type="sibTrans" cxnId="{CA8B08C7-FC4B-4816-8BDC-B20B2CD67CFA}">
      <dgm:prSet/>
      <dgm:spPr/>
      <dgm:t>
        <a:bodyPr/>
        <a:lstStyle/>
        <a:p>
          <a:endParaRPr lang="ru-RU"/>
        </a:p>
      </dgm:t>
    </dgm:pt>
    <dgm:pt modelId="{F217A8B8-E2DA-4B71-9383-817AD588EE9B}">
      <dgm:prSet phldrT="[Текст]" custT="1"/>
      <dgm:spPr/>
      <dgm:t>
        <a:bodyPr/>
        <a:lstStyle/>
        <a:p>
          <a:r>
            <a:rPr lang="ru-RU" sz="800" dirty="0"/>
            <a:t>Усилена организационная способность  ЛЖВ и ОЗГН   для адвокации  расширения  доступа к континууму услуг в связи с ВИЧ, а также лоббирование устойчивости финансирования этих услуг</a:t>
          </a:r>
        </a:p>
      </dgm:t>
    </dgm:pt>
    <dgm:pt modelId="{8CA30F3E-C290-4646-90A6-7D41D0A86C34}" type="parTrans" cxnId="{0A67F85B-4C97-47AF-BF7C-EA4EB150891E}">
      <dgm:prSet/>
      <dgm:spPr/>
      <dgm:t>
        <a:bodyPr/>
        <a:lstStyle/>
        <a:p>
          <a:endParaRPr lang="ru-RU"/>
        </a:p>
      </dgm:t>
    </dgm:pt>
    <dgm:pt modelId="{04A2DE1E-3693-44CB-9AC5-E56B4D386424}" type="sibTrans" cxnId="{0A67F85B-4C97-47AF-BF7C-EA4EB150891E}">
      <dgm:prSet/>
      <dgm:spPr/>
      <dgm:t>
        <a:bodyPr/>
        <a:lstStyle/>
        <a:p>
          <a:endParaRPr lang="ru-RU"/>
        </a:p>
      </dgm:t>
    </dgm:pt>
    <dgm:pt modelId="{C6D5768E-3522-4BCB-9F1F-193A458E05B9}">
      <dgm:prSet phldrT="[Текст]" custT="1"/>
      <dgm:spPr/>
      <dgm:t>
        <a:bodyPr/>
        <a:lstStyle/>
        <a:p>
          <a:r>
            <a:rPr lang="ru-RU" sz="800" dirty="0"/>
            <a:t>. Зарегистрирована национальная сеть ЛУН .</a:t>
          </a:r>
        </a:p>
      </dgm:t>
    </dgm:pt>
    <dgm:pt modelId="{64DDA013-60E6-4D26-8CCE-FE23F65869D9}" type="parTrans" cxnId="{ABF905EA-4561-43C9-86B1-F33559BAA53C}">
      <dgm:prSet/>
      <dgm:spPr/>
      <dgm:t>
        <a:bodyPr/>
        <a:lstStyle/>
        <a:p>
          <a:endParaRPr lang="ru-RU"/>
        </a:p>
      </dgm:t>
    </dgm:pt>
    <dgm:pt modelId="{DE7EA8DC-60AA-456A-9B43-AFC4E7783E1B}" type="sibTrans" cxnId="{ABF905EA-4561-43C9-86B1-F33559BAA53C}">
      <dgm:prSet/>
      <dgm:spPr/>
      <dgm:t>
        <a:bodyPr/>
        <a:lstStyle/>
        <a:p>
          <a:endParaRPr lang="ru-RU"/>
        </a:p>
      </dgm:t>
    </dgm:pt>
    <dgm:pt modelId="{60D97C7D-63E6-4766-A419-656A4A264DB1}">
      <dgm:prSet phldrT="[Текст]"/>
      <dgm:spPr/>
      <dgm:t>
        <a:bodyPr/>
        <a:lstStyle/>
        <a:p>
          <a:pPr algn="l"/>
          <a:endParaRPr lang="ru-RU" sz="600" dirty="0"/>
        </a:p>
      </dgm:t>
    </dgm:pt>
    <dgm:pt modelId="{D7D7EC84-A94F-44C6-A510-EE49A6C57F47}" type="parTrans" cxnId="{5CAEB1E5-192A-4453-A5F1-AC326E845599}">
      <dgm:prSet/>
      <dgm:spPr/>
      <dgm:t>
        <a:bodyPr/>
        <a:lstStyle/>
        <a:p>
          <a:endParaRPr lang="ru-RU"/>
        </a:p>
      </dgm:t>
    </dgm:pt>
    <dgm:pt modelId="{52190E19-4114-49F8-BA6D-799E99800BE6}" type="sibTrans" cxnId="{5CAEB1E5-192A-4453-A5F1-AC326E845599}">
      <dgm:prSet/>
      <dgm:spPr/>
      <dgm:t>
        <a:bodyPr/>
        <a:lstStyle/>
        <a:p>
          <a:endParaRPr lang="ru-RU"/>
        </a:p>
      </dgm:t>
    </dgm:pt>
    <dgm:pt modelId="{FF8DAE09-A9B9-443E-BE7E-3576A8899569}">
      <dgm:prSet phldrT="[Текст]"/>
      <dgm:spPr/>
      <dgm:t>
        <a:bodyPr/>
        <a:lstStyle/>
        <a:p>
          <a:endParaRPr lang="ru-RU" sz="600" dirty="0"/>
        </a:p>
      </dgm:t>
    </dgm:pt>
    <dgm:pt modelId="{CAC2CC47-EB51-4918-A01B-5D479C96635D}" type="parTrans" cxnId="{120F4C53-43ED-48E6-9212-6D034113A22C}">
      <dgm:prSet/>
      <dgm:spPr/>
      <dgm:t>
        <a:bodyPr/>
        <a:lstStyle/>
        <a:p>
          <a:endParaRPr lang="ru-RU"/>
        </a:p>
      </dgm:t>
    </dgm:pt>
    <dgm:pt modelId="{86C7277C-742A-40E7-A9EE-4A692E059FEF}" type="sibTrans" cxnId="{120F4C53-43ED-48E6-9212-6D034113A22C}">
      <dgm:prSet/>
      <dgm:spPr/>
      <dgm:t>
        <a:bodyPr/>
        <a:lstStyle/>
        <a:p>
          <a:endParaRPr lang="ru-RU"/>
        </a:p>
      </dgm:t>
    </dgm:pt>
    <dgm:pt modelId="{E5307D17-39BC-4803-A5C7-C347DC771053}">
      <dgm:prSet phldrT="[Текст]"/>
      <dgm:spPr/>
      <dgm:t>
        <a:bodyPr/>
        <a:lstStyle/>
        <a:p>
          <a:endParaRPr lang="ru-RU" sz="600" dirty="0"/>
        </a:p>
      </dgm:t>
    </dgm:pt>
    <dgm:pt modelId="{9D666056-55BE-4E12-B69F-F53DCF81AA5F}" type="parTrans" cxnId="{B3D5623E-772E-425A-84CC-25797FCED5DC}">
      <dgm:prSet/>
      <dgm:spPr/>
      <dgm:t>
        <a:bodyPr/>
        <a:lstStyle/>
        <a:p>
          <a:endParaRPr lang="ru-RU"/>
        </a:p>
      </dgm:t>
    </dgm:pt>
    <dgm:pt modelId="{8A4AF429-1C83-4240-BD86-EE5818D254FE}" type="sibTrans" cxnId="{B3D5623E-772E-425A-84CC-25797FCED5DC}">
      <dgm:prSet/>
      <dgm:spPr/>
      <dgm:t>
        <a:bodyPr/>
        <a:lstStyle/>
        <a:p>
          <a:endParaRPr lang="ru-RU"/>
        </a:p>
      </dgm:t>
    </dgm:pt>
    <dgm:pt modelId="{E5733C0A-410D-4524-A786-D6135CEEBC17}">
      <dgm:prSet phldrT="[Текст]" custT="1"/>
      <dgm:spPr/>
      <dgm:t>
        <a:bodyPr/>
        <a:lstStyle/>
        <a:p>
          <a:r>
            <a:rPr lang="ru-RU" sz="800" dirty="0"/>
            <a:t> Сообщества ЛЖВ и ОЗГН  совместно осуществляют </a:t>
          </a:r>
          <a:r>
            <a:rPr lang="ru-RU" sz="800" dirty="0" err="1"/>
            <a:t>адвокационные</a:t>
          </a:r>
          <a:r>
            <a:rPr lang="ru-RU" sz="800" dirty="0"/>
            <a:t> мероприятия в сфере ВИЧ, постоянно поддерживают связь между собой, обмениваются опытом и совместно реагируют на случаи нарушения прав сообществ</a:t>
          </a:r>
        </a:p>
      </dgm:t>
    </dgm:pt>
    <dgm:pt modelId="{BF549A71-F21D-4222-BAE6-086CBE92E826}" type="parTrans" cxnId="{C1E6A93A-5A11-4F83-9EFA-C8CD6BE5357C}">
      <dgm:prSet/>
      <dgm:spPr/>
      <dgm:t>
        <a:bodyPr/>
        <a:lstStyle/>
        <a:p>
          <a:endParaRPr lang="ru-RU"/>
        </a:p>
      </dgm:t>
    </dgm:pt>
    <dgm:pt modelId="{F2902C68-78DE-427A-9F05-A2B53B772A6D}" type="sibTrans" cxnId="{C1E6A93A-5A11-4F83-9EFA-C8CD6BE5357C}">
      <dgm:prSet/>
      <dgm:spPr/>
      <dgm:t>
        <a:bodyPr/>
        <a:lstStyle/>
        <a:p>
          <a:endParaRPr lang="ru-RU"/>
        </a:p>
      </dgm:t>
    </dgm:pt>
    <dgm:pt modelId="{B1E92F55-261A-46F9-AD31-DCC19194ED18}" type="pres">
      <dgm:prSet presAssocID="{DC47E2EE-EC67-43CE-86F8-059265EDCC39}" presName="Name0" presStyleCnt="0">
        <dgm:presLayoutVars>
          <dgm:dir/>
          <dgm:animLvl val="lvl"/>
          <dgm:resizeHandles val="exact"/>
        </dgm:presLayoutVars>
      </dgm:prSet>
      <dgm:spPr/>
    </dgm:pt>
    <dgm:pt modelId="{8A03991D-E181-428D-AEA4-9E1944664757}" type="pres">
      <dgm:prSet presAssocID="{196C1965-0DB5-460F-9F0E-15C7D9178D55}" presName="linNode" presStyleCnt="0"/>
      <dgm:spPr/>
    </dgm:pt>
    <dgm:pt modelId="{778F763D-7DFF-48FA-B5BD-E56A1025A5F5}" type="pres">
      <dgm:prSet presAssocID="{196C1965-0DB5-460F-9F0E-15C7D9178D5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13A7F7-F2B2-4AA1-9427-754434154BDB}" type="pres">
      <dgm:prSet presAssocID="{196C1965-0DB5-460F-9F0E-15C7D9178D55}" presName="descendantText" presStyleLbl="alignAccFollowNode1" presStyleIdx="0" presStyleCnt="3" custScaleY="131280">
        <dgm:presLayoutVars>
          <dgm:bulletEnabled val="1"/>
        </dgm:presLayoutVars>
      </dgm:prSet>
      <dgm:spPr/>
    </dgm:pt>
    <dgm:pt modelId="{24668648-8D7D-4DC1-9724-32A00E0F0EC5}" type="pres">
      <dgm:prSet presAssocID="{F9C055F9-E60A-42CD-9CF7-334AB9224F06}" presName="sp" presStyleCnt="0"/>
      <dgm:spPr/>
    </dgm:pt>
    <dgm:pt modelId="{6CD03288-F6D8-41AC-A01E-9C2777B6EBF6}" type="pres">
      <dgm:prSet presAssocID="{959CEB50-7555-4D0A-BA99-0B142C2F4D8B}" presName="linNode" presStyleCnt="0"/>
      <dgm:spPr/>
    </dgm:pt>
    <dgm:pt modelId="{178DE257-F9D8-4E3E-A1CA-7EC4CC774B84}" type="pres">
      <dgm:prSet presAssocID="{959CEB50-7555-4D0A-BA99-0B142C2F4D8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D663AFF-EB15-4FD8-B815-AA715B2922A0}" type="pres">
      <dgm:prSet presAssocID="{959CEB50-7555-4D0A-BA99-0B142C2F4D8B}" presName="descendantText" presStyleLbl="alignAccFollowNode1" presStyleIdx="1" presStyleCnt="3" custScaleY="121293">
        <dgm:presLayoutVars>
          <dgm:bulletEnabled val="1"/>
        </dgm:presLayoutVars>
      </dgm:prSet>
      <dgm:spPr/>
    </dgm:pt>
    <dgm:pt modelId="{29AC2039-D2FE-4728-A46C-C90EE40CA0F7}" type="pres">
      <dgm:prSet presAssocID="{4AE6B2BC-8A4E-4CBE-853E-4148BFACD341}" presName="sp" presStyleCnt="0"/>
      <dgm:spPr/>
    </dgm:pt>
    <dgm:pt modelId="{36871EB8-D098-440B-A87F-3B8B1831F5C4}" type="pres">
      <dgm:prSet presAssocID="{DFF19845-3F02-46E2-8CCD-275090853FCF}" presName="linNode" presStyleCnt="0"/>
      <dgm:spPr/>
    </dgm:pt>
    <dgm:pt modelId="{61E96B9F-BA6A-44DA-9531-6D33C2A792FF}" type="pres">
      <dgm:prSet presAssocID="{DFF19845-3F02-46E2-8CCD-275090853FC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EACE0E-528E-426E-A607-E2A96E883D63}" type="pres">
      <dgm:prSet presAssocID="{DFF19845-3F02-46E2-8CCD-275090853FCF}" presName="descendantText" presStyleLbl="alignAccFollowNode1" presStyleIdx="2" presStyleCnt="3" custScaleY="117280">
        <dgm:presLayoutVars>
          <dgm:bulletEnabled val="1"/>
        </dgm:presLayoutVars>
      </dgm:prSet>
      <dgm:spPr/>
    </dgm:pt>
  </dgm:ptLst>
  <dgm:cxnLst>
    <dgm:cxn modelId="{F9191F0C-AC26-47C6-92D7-FD19BDF09D29}" type="presOf" srcId="{F217A8B8-E2DA-4B71-9383-817AD588EE9B}" destId="{59EACE0E-528E-426E-A607-E2A96E883D63}" srcOrd="0" destOrd="0" presId="urn:microsoft.com/office/officeart/2005/8/layout/vList5"/>
    <dgm:cxn modelId="{13DC3611-3A8F-4B3D-B2AE-8264CD5376A9}" srcId="{196C1965-0DB5-460F-9F0E-15C7D9178D55}" destId="{EE313B5A-6D2F-44D3-82D4-EC94BB742BD6}" srcOrd="1" destOrd="0" parTransId="{B9F124F5-A537-4746-824C-0790CFC7FD8C}" sibTransId="{58FF4DA4-01DB-4E3A-AA0A-80606E6ACAA1}"/>
    <dgm:cxn modelId="{58B64F1E-99F2-4642-BBE4-9FFB498DBB63}" type="presOf" srcId="{196C1965-0DB5-460F-9F0E-15C7D9178D55}" destId="{778F763D-7DFF-48FA-B5BD-E56A1025A5F5}" srcOrd="0" destOrd="0" presId="urn:microsoft.com/office/officeart/2005/8/layout/vList5"/>
    <dgm:cxn modelId="{CBD61D23-7237-4C0B-BF94-1DC5548A1AC7}" type="presOf" srcId="{C6D5768E-3522-4BCB-9F1F-193A458E05B9}" destId="{59EACE0E-528E-426E-A607-E2A96E883D63}" srcOrd="0" destOrd="2" presId="urn:microsoft.com/office/officeart/2005/8/layout/vList5"/>
    <dgm:cxn modelId="{F2B52629-CD93-4D98-95DE-BBB61B5730E7}" type="presOf" srcId="{B2F58772-4D8F-4401-AC5A-E69FC830BEB8}" destId="{4F13A7F7-F2B2-4AA1-9427-754434154BDB}" srcOrd="0" destOrd="0" presId="urn:microsoft.com/office/officeart/2005/8/layout/vList5"/>
    <dgm:cxn modelId="{C1E6A93A-5A11-4F83-9EFA-C8CD6BE5357C}" srcId="{DFF19845-3F02-46E2-8CCD-275090853FCF}" destId="{E5733C0A-410D-4524-A786-D6135CEEBC17}" srcOrd="1" destOrd="0" parTransId="{BF549A71-F21D-4222-BAE6-086CBE92E826}" sibTransId="{F2902C68-78DE-427A-9F05-A2B53B772A6D}"/>
    <dgm:cxn modelId="{B3D5623E-772E-425A-84CC-25797FCED5DC}" srcId="{DFF19845-3F02-46E2-8CCD-275090853FCF}" destId="{E5307D17-39BC-4803-A5C7-C347DC771053}" srcOrd="3" destOrd="0" parTransId="{9D666056-55BE-4E12-B69F-F53DCF81AA5F}" sibTransId="{8A4AF429-1C83-4240-BD86-EE5818D254FE}"/>
    <dgm:cxn modelId="{263E515B-D3E4-4C4A-8C32-4BDDF5C23492}" type="presOf" srcId="{E5307D17-39BC-4803-A5C7-C347DC771053}" destId="{59EACE0E-528E-426E-A607-E2A96E883D63}" srcOrd="0" destOrd="3" presId="urn:microsoft.com/office/officeart/2005/8/layout/vList5"/>
    <dgm:cxn modelId="{0A67F85B-4C97-47AF-BF7C-EA4EB150891E}" srcId="{DFF19845-3F02-46E2-8CCD-275090853FCF}" destId="{F217A8B8-E2DA-4B71-9383-817AD588EE9B}" srcOrd="0" destOrd="0" parTransId="{8CA30F3E-C290-4646-90A6-7D41D0A86C34}" sibTransId="{04A2DE1E-3693-44CB-9AC5-E56B4D386424}"/>
    <dgm:cxn modelId="{373FDA62-842A-41CC-8464-1B9D7420B48C}" type="presOf" srcId="{60D97C7D-63E6-4766-A419-656A4A264DB1}" destId="{4F13A7F7-F2B2-4AA1-9427-754434154BDB}" srcOrd="0" destOrd="2" presId="urn:microsoft.com/office/officeart/2005/8/layout/vList5"/>
    <dgm:cxn modelId="{120F4C53-43ED-48E6-9212-6D034113A22C}" srcId="{959CEB50-7555-4D0A-BA99-0B142C2F4D8B}" destId="{FF8DAE09-A9B9-443E-BE7E-3576A8899569}" srcOrd="1" destOrd="0" parTransId="{CAC2CC47-EB51-4918-A01B-5D479C96635D}" sibTransId="{86C7277C-742A-40E7-A9EE-4A692E059FEF}"/>
    <dgm:cxn modelId="{6C6F1675-6D81-494E-824B-352ED83B98E8}" type="presOf" srcId="{EE313B5A-6D2F-44D3-82D4-EC94BB742BD6}" destId="{4F13A7F7-F2B2-4AA1-9427-754434154BDB}" srcOrd="0" destOrd="1" presId="urn:microsoft.com/office/officeart/2005/8/layout/vList5"/>
    <dgm:cxn modelId="{24AB2E55-0852-47DD-A1A1-5FA0D98B5B8D}" type="presOf" srcId="{FF8DAE09-A9B9-443E-BE7E-3576A8899569}" destId="{DD663AFF-EB15-4FD8-B815-AA715B2922A0}" srcOrd="0" destOrd="1" presId="urn:microsoft.com/office/officeart/2005/8/layout/vList5"/>
    <dgm:cxn modelId="{1B32AF55-2D08-49F6-BF7A-02E17F4B5165}" srcId="{196C1965-0DB5-460F-9F0E-15C7D9178D55}" destId="{B2F58772-4D8F-4401-AC5A-E69FC830BEB8}" srcOrd="0" destOrd="0" parTransId="{E05FEF55-2B15-460A-838A-A1931F8041B4}" sibTransId="{F0132117-A872-4805-A99C-BB533371C297}"/>
    <dgm:cxn modelId="{18EFE255-BAF5-4557-935F-FA5207905F82}" type="presOf" srcId="{DC47E2EE-EC67-43CE-86F8-059265EDCC39}" destId="{B1E92F55-261A-46F9-AD31-DCC19194ED18}" srcOrd="0" destOrd="0" presId="urn:microsoft.com/office/officeart/2005/8/layout/vList5"/>
    <dgm:cxn modelId="{A3481A95-9B46-4446-B568-575D6F04F522}" type="presOf" srcId="{E292414F-254E-49D7-8286-F42E11B9B49E}" destId="{DD663AFF-EB15-4FD8-B815-AA715B2922A0}" srcOrd="0" destOrd="0" presId="urn:microsoft.com/office/officeart/2005/8/layout/vList5"/>
    <dgm:cxn modelId="{AFDC79A2-CC71-4008-8043-915B75A64181}" srcId="{959CEB50-7555-4D0A-BA99-0B142C2F4D8B}" destId="{E292414F-254E-49D7-8286-F42E11B9B49E}" srcOrd="0" destOrd="0" parTransId="{D2C9B8FE-D2AF-4902-8616-4FEEF1352DAC}" sibTransId="{93CBE499-D1DF-4CB5-933C-C6BD2678A5F7}"/>
    <dgm:cxn modelId="{469C93A4-84F0-4729-827B-2A78FCA89C81}" type="presOf" srcId="{DFF19845-3F02-46E2-8CCD-275090853FCF}" destId="{61E96B9F-BA6A-44DA-9531-6D33C2A792FF}" srcOrd="0" destOrd="0" presId="urn:microsoft.com/office/officeart/2005/8/layout/vList5"/>
    <dgm:cxn modelId="{F23E33BC-8B2F-42F8-8343-1AE03720FED9}" srcId="{DC47E2EE-EC67-43CE-86F8-059265EDCC39}" destId="{196C1965-0DB5-460F-9F0E-15C7D9178D55}" srcOrd="0" destOrd="0" parTransId="{430E6985-498A-4546-A7D5-70763ED43FC8}" sibTransId="{F9C055F9-E60A-42CD-9CF7-334AB9224F06}"/>
    <dgm:cxn modelId="{98AD96C0-847E-424B-ABF3-1F599CCC0E1A}" srcId="{DC47E2EE-EC67-43CE-86F8-059265EDCC39}" destId="{959CEB50-7555-4D0A-BA99-0B142C2F4D8B}" srcOrd="1" destOrd="0" parTransId="{B0293310-4BB0-41AD-B4F0-7545822D4159}" sibTransId="{4AE6B2BC-8A4E-4CBE-853E-4148BFACD341}"/>
    <dgm:cxn modelId="{CA8B08C7-FC4B-4816-8BDC-B20B2CD67CFA}" srcId="{DC47E2EE-EC67-43CE-86F8-059265EDCC39}" destId="{DFF19845-3F02-46E2-8CCD-275090853FCF}" srcOrd="2" destOrd="0" parTransId="{42EBF65C-9FE0-4168-AFBE-BF7F82DD9CF5}" sibTransId="{C1A93A42-9F08-4E0C-A15F-AF1541741AA7}"/>
    <dgm:cxn modelId="{066776D5-C7E0-45D3-8BE2-0EDF11F2DCC4}" type="presOf" srcId="{E5733C0A-410D-4524-A786-D6135CEEBC17}" destId="{59EACE0E-528E-426E-A607-E2A96E883D63}" srcOrd="0" destOrd="1" presId="urn:microsoft.com/office/officeart/2005/8/layout/vList5"/>
    <dgm:cxn modelId="{5CAEB1E5-192A-4453-A5F1-AC326E845599}" srcId="{196C1965-0DB5-460F-9F0E-15C7D9178D55}" destId="{60D97C7D-63E6-4766-A419-656A4A264DB1}" srcOrd="2" destOrd="0" parTransId="{D7D7EC84-A94F-44C6-A510-EE49A6C57F47}" sibTransId="{52190E19-4114-49F8-BA6D-799E99800BE6}"/>
    <dgm:cxn modelId="{ABF905EA-4561-43C9-86B1-F33559BAA53C}" srcId="{DFF19845-3F02-46E2-8CCD-275090853FCF}" destId="{C6D5768E-3522-4BCB-9F1F-193A458E05B9}" srcOrd="2" destOrd="0" parTransId="{64DDA013-60E6-4D26-8CCE-FE23F65869D9}" sibTransId="{DE7EA8DC-60AA-456A-9B43-AFC4E7783E1B}"/>
    <dgm:cxn modelId="{FBF21FF6-3B5C-4C03-A48F-EE5ABA2923F0}" type="presOf" srcId="{959CEB50-7555-4D0A-BA99-0B142C2F4D8B}" destId="{178DE257-F9D8-4E3E-A1CA-7EC4CC774B84}" srcOrd="0" destOrd="0" presId="urn:microsoft.com/office/officeart/2005/8/layout/vList5"/>
    <dgm:cxn modelId="{D2F517AE-C325-4952-89BD-6A658D840768}" type="presParOf" srcId="{B1E92F55-261A-46F9-AD31-DCC19194ED18}" destId="{8A03991D-E181-428D-AEA4-9E1944664757}" srcOrd="0" destOrd="0" presId="urn:microsoft.com/office/officeart/2005/8/layout/vList5"/>
    <dgm:cxn modelId="{C54AA4EC-D333-4F81-8FB1-DE71B9FF0FB4}" type="presParOf" srcId="{8A03991D-E181-428D-AEA4-9E1944664757}" destId="{778F763D-7DFF-48FA-B5BD-E56A1025A5F5}" srcOrd="0" destOrd="0" presId="urn:microsoft.com/office/officeart/2005/8/layout/vList5"/>
    <dgm:cxn modelId="{0557F2D6-FDB3-47C7-BD30-42BC62802DF4}" type="presParOf" srcId="{8A03991D-E181-428D-AEA4-9E1944664757}" destId="{4F13A7F7-F2B2-4AA1-9427-754434154BDB}" srcOrd="1" destOrd="0" presId="urn:microsoft.com/office/officeart/2005/8/layout/vList5"/>
    <dgm:cxn modelId="{5BEA53A7-C818-4436-942B-8AB9DF05B3FD}" type="presParOf" srcId="{B1E92F55-261A-46F9-AD31-DCC19194ED18}" destId="{24668648-8D7D-4DC1-9724-32A00E0F0EC5}" srcOrd="1" destOrd="0" presId="urn:microsoft.com/office/officeart/2005/8/layout/vList5"/>
    <dgm:cxn modelId="{14B36C22-67DE-4477-A084-839F88442635}" type="presParOf" srcId="{B1E92F55-261A-46F9-AD31-DCC19194ED18}" destId="{6CD03288-F6D8-41AC-A01E-9C2777B6EBF6}" srcOrd="2" destOrd="0" presId="urn:microsoft.com/office/officeart/2005/8/layout/vList5"/>
    <dgm:cxn modelId="{F85E31E6-D694-444E-816A-BEBC1113B67A}" type="presParOf" srcId="{6CD03288-F6D8-41AC-A01E-9C2777B6EBF6}" destId="{178DE257-F9D8-4E3E-A1CA-7EC4CC774B84}" srcOrd="0" destOrd="0" presId="urn:microsoft.com/office/officeart/2005/8/layout/vList5"/>
    <dgm:cxn modelId="{8886FC1D-1504-4B95-AF7F-D77343692CC6}" type="presParOf" srcId="{6CD03288-F6D8-41AC-A01E-9C2777B6EBF6}" destId="{DD663AFF-EB15-4FD8-B815-AA715B2922A0}" srcOrd="1" destOrd="0" presId="urn:microsoft.com/office/officeart/2005/8/layout/vList5"/>
    <dgm:cxn modelId="{82F8A09F-C55D-46A1-875D-AD7CCE326626}" type="presParOf" srcId="{B1E92F55-261A-46F9-AD31-DCC19194ED18}" destId="{29AC2039-D2FE-4728-A46C-C90EE40CA0F7}" srcOrd="3" destOrd="0" presId="urn:microsoft.com/office/officeart/2005/8/layout/vList5"/>
    <dgm:cxn modelId="{0F32836E-E472-48C8-96DC-2F2B8D431501}" type="presParOf" srcId="{B1E92F55-261A-46F9-AD31-DCC19194ED18}" destId="{36871EB8-D098-440B-A87F-3B8B1831F5C4}" srcOrd="4" destOrd="0" presId="urn:microsoft.com/office/officeart/2005/8/layout/vList5"/>
    <dgm:cxn modelId="{FC8907C4-7F8D-426F-BF66-DBFFA7F54727}" type="presParOf" srcId="{36871EB8-D098-440B-A87F-3B8B1831F5C4}" destId="{61E96B9F-BA6A-44DA-9531-6D33C2A792FF}" srcOrd="0" destOrd="0" presId="urn:microsoft.com/office/officeart/2005/8/layout/vList5"/>
    <dgm:cxn modelId="{9A6281C0-4C9B-4221-91BB-274851461C38}" type="presParOf" srcId="{36871EB8-D098-440B-A87F-3B8B1831F5C4}" destId="{59EACE0E-528E-426E-A607-E2A96E883D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648D4-BDA6-48E6-9E8A-3D312413667B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A6E77-FFC6-49F8-BBE6-5967346C2837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D6368-CD02-4854-9D87-BEF2437B6DC2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B49E8-01AC-4D6E-898F-DAE6A0BC6F88}">
      <dsp:nvSpPr>
        <dsp:cNvPr id="0" name=""/>
        <dsp:cNvSpPr/>
      </dsp:nvSpPr>
      <dsp:spPr>
        <a:xfrm>
          <a:off x="409" y="953758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100" kern="1200" dirty="0"/>
        </a:p>
      </dsp:txBody>
      <dsp:txXfrm>
        <a:off x="409" y="953758"/>
        <a:ext cx="1782216" cy="891108"/>
      </dsp:txXfrm>
    </dsp:sp>
    <dsp:sp modelId="{BFC860A0-71C2-44F4-A535-10089E08E918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bg1"/>
              </a:solidFill>
            </a:rPr>
            <a:t>Молдова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01-02-2018</a:t>
          </a:r>
          <a:r>
            <a:rPr lang="ru-RU" sz="2200" kern="1200" dirty="0">
              <a:solidFill>
                <a:schemeClr val="bg1"/>
              </a:solidFill>
            </a:rPr>
            <a:t> </a:t>
          </a:r>
        </a:p>
      </dsp:txBody>
      <dsp:txXfrm>
        <a:off x="2156891" y="953758"/>
        <a:ext cx="1782216" cy="891108"/>
      </dsp:txXfrm>
    </dsp:sp>
    <dsp:sp modelId="{D3840D28-0A69-43B4-ABBC-48187EA591C6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Лига ЛЖВ РМ </a:t>
          </a:r>
          <a:br>
            <a:rPr lang="ru-RU" sz="1400" kern="1200" dirty="0"/>
          </a:br>
          <a:r>
            <a:rPr lang="ru-RU" sz="1400" kern="1200" dirty="0"/>
            <a:t>(лидер)</a:t>
          </a:r>
        </a:p>
      </dsp:txBody>
      <dsp:txXfrm>
        <a:off x="409" y="2219132"/>
        <a:ext cx="1782216" cy="891108"/>
      </dsp:txXfrm>
    </dsp:sp>
    <dsp:sp modelId="{B5C5DC42-9B01-4936-8A3F-F6C6A560340E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ИЦ Гендердок -М</a:t>
          </a:r>
          <a:endParaRPr lang="ru-RU" sz="1400" kern="1200" dirty="0"/>
        </a:p>
      </dsp:txBody>
      <dsp:txXfrm>
        <a:off x="2156891" y="2219132"/>
        <a:ext cx="1782216" cy="891108"/>
      </dsp:txXfrm>
    </dsp:sp>
    <dsp:sp modelId="{9E339806-BAE6-4B93-A08F-C7749316CBA5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Инициативная группа  «ПУЛЬС »</a:t>
          </a:r>
          <a:endParaRPr lang="ru-RU" sz="1400" kern="1200" dirty="0"/>
        </a:p>
      </dsp:txBody>
      <dsp:txXfrm>
        <a:off x="4313373" y="22191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383288" y="-1302903"/>
          <a:ext cx="740535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Распространенность </a:t>
          </a:r>
          <a:r>
            <a:rPr lang="ru-RU" sz="1000" kern="1200" dirty="0">
              <a:solidFill>
                <a:srgbClr val="FF0000"/>
              </a:solidFill>
            </a:rPr>
            <a:t>197 человек на 100 000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Новые случаи</a:t>
          </a:r>
          <a:r>
            <a:rPr lang="ru-RU" sz="1000" kern="1200" dirty="0">
              <a:solidFill>
                <a:srgbClr val="FF0000"/>
              </a:solidFill>
            </a:rPr>
            <a:t> 835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kern="1200" dirty="0"/>
        </a:p>
      </dsp:txBody>
      <dsp:txXfrm rot="-5400000">
        <a:off x="1987176" y="129359"/>
        <a:ext cx="3496609" cy="668235"/>
      </dsp:txXfrm>
    </dsp:sp>
    <dsp:sp modelId="{778F763D-7DFF-48FA-B5BD-E56A1025A5F5}">
      <dsp:nvSpPr>
        <dsp:cNvPr id="0" name=""/>
        <dsp:cNvSpPr/>
      </dsp:nvSpPr>
      <dsp:spPr>
        <a:xfrm>
          <a:off x="0" y="640"/>
          <a:ext cx="1987176" cy="9256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ВИЧ в стране</a:t>
          </a:r>
        </a:p>
      </dsp:txBody>
      <dsp:txXfrm>
        <a:off x="45187" y="45827"/>
        <a:ext cx="1896802" cy="835295"/>
      </dsp:txXfrm>
    </dsp:sp>
    <dsp:sp modelId="{DD663AFF-EB15-4FD8-B815-AA715B2922A0}">
      <dsp:nvSpPr>
        <dsp:cNvPr id="0" name=""/>
        <dsp:cNvSpPr/>
      </dsp:nvSpPr>
      <dsp:spPr>
        <a:xfrm rot="5400000">
          <a:off x="3440121" y="-330951"/>
          <a:ext cx="626870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ЛУИН   </a:t>
          </a:r>
          <a:r>
            <a:rPr lang="en-US" sz="1000" kern="1200" dirty="0">
              <a:solidFill>
                <a:srgbClr val="FF0000"/>
              </a:solidFill>
            </a:rPr>
            <a:t>13.9%</a:t>
          </a:r>
          <a:endParaRPr lang="ru-RU" sz="1000" kern="1200" dirty="0">
            <a:solidFill>
              <a:srgbClr val="FF000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СР        </a:t>
          </a:r>
          <a:r>
            <a:rPr lang="ru-RU" sz="1000" kern="1200" dirty="0">
              <a:solidFill>
                <a:srgbClr val="FF0000"/>
              </a:solidFill>
            </a:rPr>
            <a:t>3,9% </a:t>
          </a:r>
          <a:r>
            <a:rPr lang="en-US" sz="1000" kern="1200" dirty="0">
              <a:solidFill>
                <a:srgbClr val="FF0000"/>
              </a:solidFill>
            </a:rPr>
            <a:t> </a:t>
          </a:r>
          <a:endParaRPr lang="ru-RU" sz="1000" kern="1200" dirty="0">
            <a:solidFill>
              <a:srgbClr val="FF0000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kern="1200" dirty="0"/>
            <a:t>Процент ВИЧ+ МСМ      </a:t>
          </a:r>
          <a:r>
            <a:rPr lang="ru-RU" sz="1000" kern="1200" dirty="0">
              <a:solidFill>
                <a:srgbClr val="FF0000"/>
              </a:solidFill>
            </a:rPr>
            <a:t>9% 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</dsp:txBody>
      <dsp:txXfrm rot="-5400000">
        <a:off x="1987177" y="1152594"/>
        <a:ext cx="3502158" cy="565668"/>
      </dsp:txXfrm>
    </dsp:sp>
    <dsp:sp modelId="{178DE257-F9D8-4E3E-A1CA-7EC4CC774B84}">
      <dsp:nvSpPr>
        <dsp:cNvPr id="0" name=""/>
        <dsp:cNvSpPr/>
      </dsp:nvSpPr>
      <dsp:spPr>
        <a:xfrm>
          <a:off x="0" y="972593"/>
          <a:ext cx="1987176" cy="9256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ВИЧ в ключевых группах</a:t>
          </a:r>
        </a:p>
      </dsp:txBody>
      <dsp:txXfrm>
        <a:off x="45187" y="1017780"/>
        <a:ext cx="1896802" cy="835295"/>
      </dsp:txXfrm>
    </dsp:sp>
    <dsp:sp modelId="{59EACE0E-528E-426E-A607-E2A96E883D63}">
      <dsp:nvSpPr>
        <dsp:cNvPr id="0" name=""/>
        <dsp:cNvSpPr/>
      </dsp:nvSpPr>
      <dsp:spPr>
        <a:xfrm rot="5400000">
          <a:off x="2967141" y="962641"/>
          <a:ext cx="1565499" cy="352930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Уровень </a:t>
          </a:r>
          <a:r>
            <a:rPr lang="ru-RU" sz="900" kern="1200" dirty="0" err="1"/>
            <a:t>коинфекции</a:t>
          </a:r>
          <a:r>
            <a:rPr lang="ru-RU" sz="900" kern="1200" dirty="0"/>
            <a:t> ТБ/ВИЧ среди новых случаев туберкулеза достиг 7% в 2014 году по сравнению с 5% в 2011 году. Имеются региональные отличия относительно уровня </a:t>
          </a:r>
          <a:r>
            <a:rPr lang="ru-RU" sz="900" kern="1200" dirty="0" err="1"/>
            <a:t>коинфекции</a:t>
          </a:r>
          <a:r>
            <a:rPr lang="ru-RU" sz="900" kern="1200" dirty="0"/>
            <a:t> ТБ/ВИЧ в Молдове, который достигает тревожных значений на востоке страны – 25% и в муниципии Бэлць 18%.Доля случаев, которые находились в </a:t>
          </a:r>
          <a:r>
            <a:rPr lang="ru-RU" sz="900" kern="1200" dirty="0" err="1"/>
            <a:t>АРВ-лечении</a:t>
          </a:r>
          <a:r>
            <a:rPr lang="ru-RU" sz="900" kern="1200" dirty="0"/>
            <a:t> во время диагностики с туберкулезом</a:t>
          </a:r>
          <a:r>
            <a:rPr lang="en-US" sz="900" kern="1200" dirty="0"/>
            <a:t> 39,1%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Из числа связанных с ВИЧ смертей в </a:t>
          </a:r>
          <a:r>
            <a:rPr lang="en-US" sz="900" kern="1200" dirty="0"/>
            <a:t> 2016 u</a:t>
          </a:r>
          <a:r>
            <a:rPr lang="ru-RU" sz="900" kern="1200" dirty="0"/>
            <a:t> доля смертей от туберкулеза </a:t>
          </a:r>
          <a:r>
            <a:rPr lang="ru-RU" sz="900" kern="1200" dirty="0">
              <a:solidFill>
                <a:srgbClr val="FF0000"/>
              </a:solidFill>
            </a:rPr>
            <a:t>52,9%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600" kern="1200" dirty="0"/>
        </a:p>
      </dsp:txBody>
      <dsp:txXfrm rot="-5400000">
        <a:off x="1985237" y="2020967"/>
        <a:ext cx="3452888" cy="1412657"/>
      </dsp:txXfrm>
    </dsp:sp>
    <dsp:sp modelId="{61E96B9F-BA6A-44DA-9531-6D33C2A792FF}">
      <dsp:nvSpPr>
        <dsp:cNvPr id="0" name=""/>
        <dsp:cNvSpPr/>
      </dsp:nvSpPr>
      <dsp:spPr>
        <a:xfrm>
          <a:off x="0" y="2264461"/>
          <a:ext cx="1985236" cy="9256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Данные о ВИЧ/ТБ</a:t>
          </a:r>
        </a:p>
      </dsp:txBody>
      <dsp:txXfrm>
        <a:off x="45187" y="2309648"/>
        <a:ext cx="1894862" cy="835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415515" y="-1342071"/>
          <a:ext cx="676081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b="1" kern="1200" dirty="0"/>
            <a:t>4567 ЛЖВ   </a:t>
          </a:r>
          <a:r>
            <a:rPr lang="ru-RU" sz="700" kern="1200" dirty="0"/>
            <a:t>различных категорий под патронатом 4 социальных центров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Значительные пробелы в реализации целей «90–90–90» ( 51%-44%-29%-16% 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Сокращение финансирования программ приверженности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Сокращение  числа обученных  сотрудников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Бедность, стигма , дискриминация ( в мед учреждениях 56%) 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 dirty="0"/>
        </a:p>
      </dsp:txBody>
      <dsp:txXfrm rot="-5400000">
        <a:off x="1987176" y="119272"/>
        <a:ext cx="3499755" cy="610073"/>
      </dsp:txXfrm>
    </dsp:sp>
    <dsp:sp modelId="{778F763D-7DFF-48FA-B5BD-E56A1025A5F5}">
      <dsp:nvSpPr>
        <dsp:cNvPr id="0" name=""/>
        <dsp:cNvSpPr/>
      </dsp:nvSpPr>
      <dsp:spPr>
        <a:xfrm>
          <a:off x="0" y="1757"/>
          <a:ext cx="1987176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ЛЖВ</a:t>
          </a:r>
        </a:p>
      </dsp:txBody>
      <dsp:txXfrm>
        <a:off x="41254" y="43011"/>
        <a:ext cx="1904668" cy="762593"/>
      </dsp:txXfrm>
    </dsp:sp>
    <dsp:sp modelId="{DD663AFF-EB15-4FD8-B815-AA715B2922A0}">
      <dsp:nvSpPr>
        <dsp:cNvPr id="0" name=""/>
        <dsp:cNvSpPr/>
      </dsp:nvSpPr>
      <dsp:spPr>
        <a:xfrm rot="5400000">
          <a:off x="3415515" y="-454714"/>
          <a:ext cx="676081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Достигнуто  </a:t>
          </a:r>
          <a:r>
            <a:rPr lang="ru-RU" sz="700" b="1" kern="1200" dirty="0"/>
            <a:t>14 806 ПИН, ЗТ  доступна</a:t>
          </a:r>
          <a:r>
            <a:rPr lang="ru-RU" sz="700" kern="1200" dirty="0"/>
            <a:t> в 7 населенных пунктах в стране,  и в 18 тюрьмах. 505 человек в программе 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Распространенность ВГС среди ЛУИН 35.3%-65.4% Тестирование и лечение ИППП платные, поэтому для большинства ЛУН не доступны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Употребление наркотиков в Молдове является административным правонарушением, которое наказывается штрафом или часами работ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 dirty="0"/>
        </a:p>
      </dsp:txBody>
      <dsp:txXfrm rot="-5400000">
        <a:off x="1987176" y="1006629"/>
        <a:ext cx="3499755" cy="610073"/>
      </dsp:txXfrm>
    </dsp:sp>
    <dsp:sp modelId="{178DE257-F9D8-4E3E-A1CA-7EC4CC774B84}">
      <dsp:nvSpPr>
        <dsp:cNvPr id="0" name=""/>
        <dsp:cNvSpPr/>
      </dsp:nvSpPr>
      <dsp:spPr>
        <a:xfrm>
          <a:off x="0" y="889114"/>
          <a:ext cx="1987176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ЛУИН</a:t>
          </a:r>
        </a:p>
      </dsp:txBody>
      <dsp:txXfrm>
        <a:off x="41254" y="930368"/>
        <a:ext cx="1904668" cy="762593"/>
      </dsp:txXfrm>
    </dsp:sp>
    <dsp:sp modelId="{59EACE0E-528E-426E-A607-E2A96E883D63}">
      <dsp:nvSpPr>
        <dsp:cNvPr id="0" name=""/>
        <dsp:cNvSpPr/>
      </dsp:nvSpPr>
      <dsp:spPr>
        <a:xfrm rot="5400000">
          <a:off x="3415515" y="432642"/>
          <a:ext cx="676081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Достигнуто  </a:t>
          </a:r>
          <a:r>
            <a:rPr lang="ru-RU" sz="700" b="1" kern="1200" dirty="0"/>
            <a:t>3013 МСМ 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страх и дискриминация, нарушение прав человек, бедность 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Платные услуги ИППП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Отсутствие дружественных врачей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Внутренняя  </a:t>
          </a:r>
          <a:r>
            <a:rPr lang="ru-RU" sz="700" kern="1200" dirty="0" err="1"/>
            <a:t>гомофобия</a:t>
          </a: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Недоброжелательная политика  государства   в отношении сообщества</a:t>
          </a:r>
        </a:p>
      </dsp:txBody>
      <dsp:txXfrm rot="-5400000">
        <a:off x="1987176" y="1893985"/>
        <a:ext cx="3499755" cy="610073"/>
      </dsp:txXfrm>
    </dsp:sp>
    <dsp:sp modelId="{61E96B9F-BA6A-44DA-9531-6D33C2A792FF}">
      <dsp:nvSpPr>
        <dsp:cNvPr id="0" name=""/>
        <dsp:cNvSpPr/>
      </dsp:nvSpPr>
      <dsp:spPr>
        <a:xfrm>
          <a:off x="0" y="1776471"/>
          <a:ext cx="1987176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МСМ/транс</a:t>
          </a:r>
        </a:p>
      </dsp:txBody>
      <dsp:txXfrm>
        <a:off x="41254" y="1817725"/>
        <a:ext cx="1904668" cy="762593"/>
      </dsp:txXfrm>
    </dsp:sp>
    <dsp:sp modelId="{98630DAD-8535-4C9E-8293-470501F522FF}">
      <dsp:nvSpPr>
        <dsp:cNvPr id="0" name=""/>
        <dsp:cNvSpPr/>
      </dsp:nvSpPr>
      <dsp:spPr>
        <a:xfrm rot="5400000">
          <a:off x="3415515" y="1319999"/>
          <a:ext cx="676081" cy="353275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 Достигнуто   в 9 городах страны  </a:t>
          </a:r>
          <a:r>
            <a:rPr lang="ru-RU" sz="900" b="1" kern="1200" dirty="0"/>
            <a:t>4717 РКС 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Платные услуги ИППП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Обращение за услугами  ограничивает стигма и дискриминация ,  административное наказание за секс работу.</a:t>
          </a:r>
        </a:p>
      </dsp:txBody>
      <dsp:txXfrm rot="-5400000">
        <a:off x="1987176" y="2781342"/>
        <a:ext cx="3499755" cy="610073"/>
      </dsp:txXfrm>
    </dsp:sp>
    <dsp:sp modelId="{F74D38E3-7D22-49E1-AAB7-A28B104F61C4}">
      <dsp:nvSpPr>
        <dsp:cNvPr id="0" name=""/>
        <dsp:cNvSpPr/>
      </dsp:nvSpPr>
      <dsp:spPr>
        <a:xfrm>
          <a:off x="0" y="2663828"/>
          <a:ext cx="1987176" cy="8451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СР</a:t>
          </a:r>
        </a:p>
      </dsp:txBody>
      <dsp:txXfrm>
        <a:off x="41254" y="2705082"/>
        <a:ext cx="1904668" cy="7625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124278" y="-1138260"/>
          <a:ext cx="1251223" cy="352930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Способствовать улучшению доступа к эффективным непрерывным услугам в связи с ВИЧ-инфекцией посредством мониторинга ситуации  по доступу к услугам,  действий по решению проблем и продвижению интересов сообществ к этим услугам. </a:t>
          </a:r>
        </a:p>
      </dsp:txBody>
      <dsp:txXfrm rot="-5400000">
        <a:off x="1985235" y="61863"/>
        <a:ext cx="3468229" cy="1129063"/>
      </dsp:txXfrm>
    </dsp:sp>
    <dsp:sp modelId="{778F763D-7DFF-48FA-B5BD-E56A1025A5F5}">
      <dsp:nvSpPr>
        <dsp:cNvPr id="0" name=""/>
        <dsp:cNvSpPr/>
      </dsp:nvSpPr>
      <dsp:spPr>
        <a:xfrm>
          <a:off x="0" y="30078"/>
          <a:ext cx="1985236" cy="11926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Доступ к услугам</a:t>
          </a:r>
        </a:p>
      </dsp:txBody>
      <dsp:txXfrm>
        <a:off x="58219" y="88297"/>
        <a:ext cx="1868798" cy="1076194"/>
      </dsp:txXfrm>
    </dsp:sp>
    <dsp:sp modelId="{DD663AFF-EB15-4FD8-B815-AA715B2922A0}">
      <dsp:nvSpPr>
        <dsp:cNvPr id="0" name=""/>
        <dsp:cNvSpPr/>
      </dsp:nvSpPr>
      <dsp:spPr>
        <a:xfrm rot="5400000">
          <a:off x="3193582" y="141574"/>
          <a:ext cx="1119948" cy="3532759"/>
        </a:xfrm>
        <a:prstGeom prst="round2SameRect">
          <a:avLst/>
        </a:prstGeom>
        <a:solidFill>
          <a:schemeClr val="accent5">
            <a:tint val="40000"/>
            <a:alpha val="90000"/>
            <a:hueOff val="-3694024"/>
            <a:satOff val="36608"/>
            <a:lumOff val="323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94024"/>
              <a:satOff val="36608"/>
              <a:lumOff val="32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5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Создать условия для   развития диалога о необходимости  обеспечения   устойчивого  финансирования  услуг ,  снижения стигмы и дискриминации в отношении  ЛЖВ и  ОЗГН</a:t>
          </a:r>
        </a:p>
      </dsp:txBody>
      <dsp:txXfrm rot="-5400000">
        <a:off x="1987177" y="1402651"/>
        <a:ext cx="3478088" cy="1010606"/>
      </dsp:txXfrm>
    </dsp:sp>
    <dsp:sp modelId="{178DE257-F9D8-4E3E-A1CA-7EC4CC774B84}">
      <dsp:nvSpPr>
        <dsp:cNvPr id="0" name=""/>
        <dsp:cNvSpPr/>
      </dsp:nvSpPr>
      <dsp:spPr>
        <a:xfrm>
          <a:off x="0" y="1311637"/>
          <a:ext cx="1987176" cy="1192632"/>
        </a:xfrm>
        <a:prstGeom prst="roundRect">
          <a:avLst/>
        </a:prstGeom>
        <a:solidFill>
          <a:schemeClr val="accent5">
            <a:hueOff val="-3611398"/>
            <a:satOff val="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Бюджетная </a:t>
          </a:r>
          <a:r>
            <a:rPr lang="ru-RU" sz="2000" kern="1200" dirty="0" err="1">
              <a:solidFill>
                <a:srgbClr val="FF0000"/>
              </a:solidFill>
            </a:rPr>
            <a:t>адвокация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58219" y="1369856"/>
        <a:ext cx="1870738" cy="1076194"/>
      </dsp:txXfrm>
    </dsp:sp>
    <dsp:sp modelId="{59EACE0E-528E-426E-A607-E2A96E883D63}">
      <dsp:nvSpPr>
        <dsp:cNvPr id="0" name=""/>
        <dsp:cNvSpPr/>
      </dsp:nvSpPr>
      <dsp:spPr>
        <a:xfrm rot="5400000">
          <a:off x="3124021" y="1381494"/>
          <a:ext cx="1251739" cy="3529309"/>
        </a:xfrm>
        <a:prstGeom prst="round2SameRect">
          <a:avLst/>
        </a:prstGeom>
        <a:solidFill>
          <a:schemeClr val="accent5">
            <a:tint val="40000"/>
            <a:alpha val="90000"/>
            <a:hueOff val="-7388049"/>
            <a:satOff val="73216"/>
            <a:lumOff val="646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388049"/>
              <a:satOff val="73216"/>
              <a:lumOff val="64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5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 </a:t>
          </a:r>
          <a:r>
            <a:rPr lang="ru-RU" sz="1200" kern="1200" dirty="0"/>
            <a:t>Повысить потенциал сообществ  для адвокации расширения  доступа  к    услугам  в связи с ВИЧ  для ЛЖВ и ОЗГН</a:t>
          </a:r>
        </a:p>
      </dsp:txBody>
      <dsp:txXfrm rot="-5400000">
        <a:off x="1985237" y="2581384"/>
        <a:ext cx="3468204" cy="1129529"/>
      </dsp:txXfrm>
    </dsp:sp>
    <dsp:sp modelId="{61E96B9F-BA6A-44DA-9531-6D33C2A792FF}">
      <dsp:nvSpPr>
        <dsp:cNvPr id="0" name=""/>
        <dsp:cNvSpPr/>
      </dsp:nvSpPr>
      <dsp:spPr>
        <a:xfrm>
          <a:off x="0" y="2573383"/>
          <a:ext cx="1985236" cy="1192632"/>
        </a:xfrm>
        <a:prstGeom prst="roundRect">
          <a:avLst/>
        </a:prstGeom>
        <a:solidFill>
          <a:schemeClr val="accent5">
            <a:hueOff val="-7222796"/>
            <a:satOff val="0"/>
            <a:lumOff val="3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Развитие сообществ</a:t>
          </a:r>
        </a:p>
      </dsp:txBody>
      <dsp:txXfrm>
        <a:off x="58219" y="2631602"/>
        <a:ext cx="1868798" cy="1076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A7F7-F2B2-4AA1-9427-754434154BDB}">
      <dsp:nvSpPr>
        <dsp:cNvPr id="0" name=""/>
        <dsp:cNvSpPr/>
      </dsp:nvSpPr>
      <dsp:spPr>
        <a:xfrm rot="5400000">
          <a:off x="3572892" y="-1371304"/>
          <a:ext cx="1170210" cy="391340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Весь  континуум  услуг  в  Молдове  предоставляется со значимым участием сообществ в объеме, достаточном для эффективного ответа на эпидемию ВИЧ и соответствующем потребностям уязвимых групп  (ЛЖВ и ОЗГН)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проводится адвакационная работа  по  продвижению рекомендации сообществ   по  внесению дополнений   в   программу континуума  услуг в связи с ВИЧ в Молдове  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600" kern="1200" dirty="0"/>
        </a:p>
      </dsp:txBody>
      <dsp:txXfrm rot="-5400000">
        <a:off x="2201293" y="57420"/>
        <a:ext cx="3856284" cy="1055960"/>
      </dsp:txXfrm>
    </dsp:sp>
    <dsp:sp modelId="{778F763D-7DFF-48FA-B5BD-E56A1025A5F5}">
      <dsp:nvSpPr>
        <dsp:cNvPr id="0" name=""/>
        <dsp:cNvSpPr/>
      </dsp:nvSpPr>
      <dsp:spPr>
        <a:xfrm>
          <a:off x="0" y="28284"/>
          <a:ext cx="2201292" cy="11142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Доступ к услугам</a:t>
          </a:r>
        </a:p>
      </dsp:txBody>
      <dsp:txXfrm>
        <a:off x="54392" y="82676"/>
        <a:ext cx="2092508" cy="1005447"/>
      </dsp:txXfrm>
    </dsp:sp>
    <dsp:sp modelId="{DD663AFF-EB15-4FD8-B815-AA715B2922A0}">
      <dsp:nvSpPr>
        <dsp:cNvPr id="0" name=""/>
        <dsp:cNvSpPr/>
      </dsp:nvSpPr>
      <dsp:spPr>
        <a:xfrm rot="5400000">
          <a:off x="3621468" y="-175284"/>
          <a:ext cx="1081188" cy="3917235"/>
        </a:xfrm>
        <a:prstGeom prst="round2SameRect">
          <a:avLst/>
        </a:prstGeom>
        <a:solidFill>
          <a:schemeClr val="accent5">
            <a:tint val="40000"/>
            <a:alpha val="90000"/>
            <a:hueOff val="-3694024"/>
            <a:satOff val="36608"/>
            <a:lumOff val="323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94024"/>
              <a:satOff val="36608"/>
              <a:lumOff val="32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В результате адвокации со стороны сообществ государство продолжит  реализовывать национальный план перехода на государственное финансирование, с  увеличением государственных инвестиций в программы профилактики и лечения ВИЧ, повышение эффективности расходов, улучшение управления программами и участие гражданского сектора через </a:t>
          </a:r>
          <a:r>
            <a:rPr lang="ru-RU" sz="800" kern="1200" dirty="0" err="1"/>
            <a:t>госсоцзаказ</a:t>
          </a:r>
          <a:r>
            <a:rPr lang="ru-RU" sz="800" kern="1200" dirty="0"/>
            <a:t>.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600" kern="1200" dirty="0"/>
        </a:p>
      </dsp:txBody>
      <dsp:txXfrm rot="-5400000">
        <a:off x="2203445" y="1295518"/>
        <a:ext cx="3864456" cy="975630"/>
      </dsp:txXfrm>
    </dsp:sp>
    <dsp:sp modelId="{178DE257-F9D8-4E3E-A1CA-7EC4CC774B84}">
      <dsp:nvSpPr>
        <dsp:cNvPr id="0" name=""/>
        <dsp:cNvSpPr/>
      </dsp:nvSpPr>
      <dsp:spPr>
        <a:xfrm>
          <a:off x="0" y="1226217"/>
          <a:ext cx="2203444" cy="1114231"/>
        </a:xfrm>
        <a:prstGeom prst="roundRect">
          <a:avLst/>
        </a:prstGeom>
        <a:solidFill>
          <a:schemeClr val="accent5">
            <a:hueOff val="-3611398"/>
            <a:satOff val="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Бюджетная </a:t>
          </a:r>
          <a:r>
            <a:rPr lang="ru-RU" sz="2000" kern="1200" dirty="0" err="1">
              <a:solidFill>
                <a:srgbClr val="FF0000"/>
              </a:solidFill>
            </a:rPr>
            <a:t>адвокация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54392" y="1280609"/>
        <a:ext cx="2094660" cy="1005447"/>
      </dsp:txXfrm>
    </dsp:sp>
    <dsp:sp modelId="{59EACE0E-528E-426E-A607-E2A96E883D63}">
      <dsp:nvSpPr>
        <dsp:cNvPr id="0" name=""/>
        <dsp:cNvSpPr/>
      </dsp:nvSpPr>
      <dsp:spPr>
        <a:xfrm rot="5400000">
          <a:off x="3639354" y="994658"/>
          <a:ext cx="1045416" cy="3917235"/>
        </a:xfrm>
        <a:prstGeom prst="round2SameRect">
          <a:avLst/>
        </a:prstGeom>
        <a:solidFill>
          <a:schemeClr val="accent5">
            <a:tint val="40000"/>
            <a:alpha val="90000"/>
            <a:hueOff val="-7388049"/>
            <a:satOff val="73216"/>
            <a:lumOff val="646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388049"/>
              <a:satOff val="73216"/>
              <a:lumOff val="64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Усилена организационная способность  ЛЖВ и ОЗГН   для адвокации  расширения  доступа к континууму услуг в связи с ВИЧ, а также лоббирование устойчивости финансирования этих услуг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 Сообщества ЛЖВ и ОЗГН  совместно осуществляют </a:t>
          </a:r>
          <a:r>
            <a:rPr lang="ru-RU" sz="800" kern="1200" dirty="0" err="1"/>
            <a:t>адвокационные</a:t>
          </a:r>
          <a:r>
            <a:rPr lang="ru-RU" sz="800" kern="1200" dirty="0"/>
            <a:t> мероприятия в сфере ВИЧ, постоянно поддерживают связь между собой, обмениваются опытом и совместно реагируют на случаи нарушения прав сообществ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. Зарегистрирована национальная сеть ЛУН .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600" kern="1200" dirty="0"/>
        </a:p>
      </dsp:txBody>
      <dsp:txXfrm rot="-5400000">
        <a:off x="2203445" y="2481601"/>
        <a:ext cx="3866202" cy="943350"/>
      </dsp:txXfrm>
    </dsp:sp>
    <dsp:sp modelId="{61E96B9F-BA6A-44DA-9531-6D33C2A792FF}">
      <dsp:nvSpPr>
        <dsp:cNvPr id="0" name=""/>
        <dsp:cNvSpPr/>
      </dsp:nvSpPr>
      <dsp:spPr>
        <a:xfrm>
          <a:off x="0" y="2396160"/>
          <a:ext cx="2203444" cy="1114231"/>
        </a:xfrm>
        <a:prstGeom prst="roundRect">
          <a:avLst/>
        </a:prstGeom>
        <a:solidFill>
          <a:schemeClr val="accent5">
            <a:hueOff val="-7222796"/>
            <a:satOff val="0"/>
            <a:lumOff val="3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FF0000"/>
              </a:solidFill>
            </a:rPr>
            <a:t>Развитие сообществ</a:t>
          </a:r>
        </a:p>
      </dsp:txBody>
      <dsp:txXfrm>
        <a:off x="54392" y="2450552"/>
        <a:ext cx="2094660" cy="1005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521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21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30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57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78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458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66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10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uk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u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uk" sz="1000">
                <a:solidFill>
                  <a:schemeClr val="dk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uk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3.xml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4.xml"/><Relationship Id="rId5" Type="http://schemas.openxmlformats.org/officeDocument/2006/relationships/image" Target="../media/image3.pn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5.xml"/><Relationship Id="rId5" Type="http://schemas.openxmlformats.org/officeDocument/2006/relationships/image" Target="../media/image3.png"/><Relationship Id="rId10" Type="http://schemas.microsoft.com/office/2007/relationships/diagramDrawing" Target="../diagrams/drawing5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"/>
            <a:ext cx="9144000" cy="514350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>
            <a:off x="0" y="3698475"/>
            <a:ext cx="6236700" cy="3234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1774000"/>
            <a:ext cx="6236700" cy="7359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0" y="1774000"/>
            <a:ext cx="6116025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uk" sz="1800" dirty="0">
                <a:solidFill>
                  <a:srgbClr val="FFFFFF"/>
                </a:solidFill>
              </a:rPr>
              <a:t>Региональная программа</a:t>
            </a:r>
          </a:p>
          <a:p>
            <a:pPr marL="0" lvl="0" indent="0" algn="r">
              <a:spcBef>
                <a:spcPts val="0"/>
              </a:spcBef>
              <a:buNone/>
            </a:pPr>
            <a:r>
              <a:rPr lang="uk" sz="1800" dirty="0">
                <a:solidFill>
                  <a:srgbClr val="FFFFFF"/>
                </a:solidFill>
              </a:rPr>
              <a:t>ПАРТНЕРСТВО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62724" y="2577700"/>
            <a:ext cx="8485739" cy="11461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r"/>
            <a:endParaRPr lang="ru-RU" sz="1800" dirty="0"/>
          </a:p>
          <a:p>
            <a:pPr lvl="0" algn="r"/>
            <a:r>
              <a:rPr lang="ru-RU" sz="1800" dirty="0"/>
              <a:t>Страна:</a:t>
            </a:r>
            <a:r>
              <a:rPr lang="en-US" sz="1800" dirty="0"/>
              <a:t> </a:t>
            </a:r>
            <a:r>
              <a:rPr lang="ru-RU" sz="1800" dirty="0"/>
              <a:t>Республика Молдова  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4776150" y="4545925"/>
            <a:ext cx="3998100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buNone/>
            </a:pPr>
            <a:r>
              <a:rPr lang="uk" dirty="0"/>
              <a:t>12-13 </a:t>
            </a:r>
            <a:r>
              <a:rPr lang="ru-RU" dirty="0"/>
              <a:t>марта 2018 г.</a:t>
            </a:r>
            <a:r>
              <a:rPr lang="uk" dirty="0"/>
              <a:t>, Киев, Украина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6675" y="246552"/>
            <a:ext cx="2537576" cy="10772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458325" y="3635050"/>
            <a:ext cx="5614800" cy="57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r>
              <a:rPr lang="ru-RU" sz="1800" dirty="0">
                <a:solidFill>
                  <a:srgbClr val="FFFFFF"/>
                </a:solidFill>
              </a:rPr>
              <a:t>01.03.2018 – 31.10.2018</a:t>
            </a:r>
            <a:endParaRPr lang="uk" sz="1800" dirty="0">
              <a:solidFill>
                <a:srgbClr val="FFFFFF"/>
              </a:solidFill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8328" y="4545925"/>
            <a:ext cx="2963608" cy="32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828F9DD-FCB7-4DB7-83CD-0436117FC761}"/>
              </a:ext>
            </a:extLst>
          </p:cNvPr>
          <p:cNvSpPr/>
          <p:nvPr/>
        </p:nvSpPr>
        <p:spPr>
          <a:xfrm>
            <a:off x="3046511" y="2613852"/>
            <a:ext cx="1512168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флаг</a:t>
            </a: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808" y="2571750"/>
            <a:ext cx="1737245" cy="1055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0" y="3767975"/>
            <a:ext cx="9144000" cy="4878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0" y="1960400"/>
            <a:ext cx="9144000" cy="84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uk" sz="2400" b="1">
                <a:solidFill>
                  <a:srgbClr val="4A86E8"/>
                </a:solidFill>
              </a:rPr>
              <a:t>СПАСИБО ЗА ВНИМАНИЕ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75" y="3778055"/>
            <a:ext cx="9144000" cy="42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endParaRPr lang="uk" sz="1800" dirty="0">
              <a:solidFill>
                <a:srgbClr val="FFFFFF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6675" y="246552"/>
            <a:ext cx="2537576" cy="107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Структура консорциума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094AC46-1166-4990-95AB-2BC4D5175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263215"/>
              </p:ext>
            </p:extLst>
          </p:nvPr>
        </p:nvGraphicFramePr>
        <p:xfrm>
          <a:off x="1043608" y="9875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A7537D5-DA9C-48E7-B84B-142CC6CE3A62}"/>
              </a:ext>
            </a:extLst>
          </p:cNvPr>
          <p:cNvSpPr/>
          <p:nvPr/>
        </p:nvSpPr>
        <p:spPr>
          <a:xfrm>
            <a:off x="459562" y="1602274"/>
            <a:ext cx="2096214" cy="125750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фото</a:t>
            </a:r>
          </a:p>
        </p:txBody>
      </p:sp>
      <p:pic>
        <p:nvPicPr>
          <p:cNvPr id="1026" name="Picture 2" descr="C:\Users\User\Desktop\Фото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504" y="1131590"/>
            <a:ext cx="2808312" cy="208823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405E40-9D62-4D20-9DA0-C07341FD9F10}"/>
              </a:ext>
            </a:extLst>
          </p:cNvPr>
          <p:cNvSpPr txBox="1"/>
          <p:nvPr/>
        </p:nvSpPr>
        <p:spPr>
          <a:xfrm>
            <a:off x="5399492" y="3795886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ЛУИН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D8F403-4627-4401-9D6D-A8BF783F61BD}"/>
              </a:ext>
            </a:extLst>
          </p:cNvPr>
          <p:cNvSpPr txBox="1"/>
          <p:nvPr/>
        </p:nvSpPr>
        <p:spPr>
          <a:xfrm>
            <a:off x="1187624" y="3795886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ЛЖВ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207CBD-922E-4941-929E-97340EAB84A0}"/>
              </a:ext>
            </a:extLst>
          </p:cNvPr>
          <p:cNvSpPr txBox="1"/>
          <p:nvPr/>
        </p:nvSpPr>
        <p:spPr>
          <a:xfrm>
            <a:off x="3275856" y="3795886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МСМ</a:t>
            </a:r>
          </a:p>
        </p:txBody>
      </p:sp>
    </p:spTree>
    <p:extLst>
      <p:ext uri="{BB962C8B-B14F-4D97-AF65-F5344CB8AC3E}">
        <p14:creationId xmlns:p14="http://schemas.microsoft.com/office/powerpoint/2010/main" val="418484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-36512" y="339502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Эпидемиологическая ситуация в стране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624845"/>
              </p:ext>
            </p:extLst>
          </p:nvPr>
        </p:nvGraphicFramePr>
        <p:xfrm>
          <a:off x="755576" y="1293311"/>
          <a:ext cx="5519936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9794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-36512" y="339502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Ситуация в стране в отношении доступа к услугам в связи с ВИЧ: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Ключевые барьеры и проблемные области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626194"/>
              </p:ext>
            </p:extLst>
          </p:nvPr>
        </p:nvGraphicFramePr>
        <p:xfrm>
          <a:off x="755576" y="1293311"/>
          <a:ext cx="5519936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9817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498854"/>
              </p:ext>
            </p:extLst>
          </p:nvPr>
        </p:nvGraphicFramePr>
        <p:xfrm>
          <a:off x="755576" y="1131590"/>
          <a:ext cx="5519936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Shape 70">
            <a:extLst>
              <a:ext uri="{FF2B5EF4-FFF2-40B4-BE49-F238E27FC236}">
                <a16:creationId xmlns:a16="http://schemas.microsoft.com/office/drawing/2014/main" id="{FA299E46-5973-43BE-9DB4-C33AC649E566}"/>
              </a:ext>
            </a:extLst>
          </p:cNvPr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Цели национального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01928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E30ADAC-F62B-409A-BD97-ED36028682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97084"/>
              </p:ext>
            </p:extLst>
          </p:nvPr>
        </p:nvGraphicFramePr>
        <p:xfrm>
          <a:off x="755576" y="1293311"/>
          <a:ext cx="6120680" cy="351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Shape 70">
            <a:extLst>
              <a:ext uri="{FF2B5EF4-FFF2-40B4-BE49-F238E27FC236}">
                <a16:creationId xmlns:a16="http://schemas.microsoft.com/office/drawing/2014/main" id="{FA299E46-5973-43BE-9DB4-C33AC649E566}"/>
              </a:ext>
            </a:extLst>
          </p:cNvPr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Ожидаемые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72563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372874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Возможные трудности 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в реализации проекта в стране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275606"/>
            <a:ext cx="69847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Различный уровень подготовки  активистов  могут создать   сложности в восприятии информации  из законодательных и нормативных  актов, особенно по финансовым вопросам бюджетного финансирования  и т.д.;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ru-RU" dirty="0"/>
              <a:t> Часть  мотивированных активистов, волонтеров организаций   вынуждена большую часть времени уделять работе, чтобы обеспечить себе и семьям  прожиточный минимум, что не позволяет вовлечься в полном  объеме.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Не полное понимание значимости своего участия в адвакационных процессах или мотивация участия за исключительно за  вознаграждение.</a:t>
            </a:r>
          </a:p>
          <a:p>
            <a:r>
              <a:rPr lang="ru-RU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Препятствием может быть, что, сообщество ЛУН не будет воспринимать сообщество МСМ и трансгендерных людей,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99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372874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Необходимая техническая помощь со стороны 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ВЦО ЛЖВ для реализации проекта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707654"/>
            <a:ext cx="69847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 Техническая помощь в разработке инструмента и методологии   для сбора данных.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 Анализ полученных данных .Подготовка отчета. </a:t>
            </a:r>
            <a:br>
              <a:rPr lang="ru-RU" dirty="0"/>
            </a:b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 Тех. помощь ВЦО  по  разработке институционального развития сети ЛУН  (стратегического плана сети) .</a:t>
            </a:r>
          </a:p>
        </p:txBody>
      </p:sp>
    </p:spTree>
    <p:extLst>
      <p:ext uri="{BB962C8B-B14F-4D97-AF65-F5344CB8AC3E}">
        <p14:creationId xmlns:p14="http://schemas.microsoft.com/office/powerpoint/2010/main" val="304822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371050"/>
            <a:ext cx="9144000" cy="7392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105FFF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6696" y="-182597"/>
            <a:ext cx="3849526" cy="225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900" y="246547"/>
            <a:ext cx="1741350" cy="7392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1521" y="483518"/>
            <a:ext cx="6632656" cy="61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Как проект внесет вклад в устойчивость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018" y="4610725"/>
            <a:ext cx="2377408" cy="2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ECED7D-9B90-410C-ADE6-6558837921E0}"/>
              </a:ext>
            </a:extLst>
          </p:cNvPr>
          <p:cNvSpPr txBox="1"/>
          <p:nvPr/>
        </p:nvSpPr>
        <p:spPr>
          <a:xfrm>
            <a:off x="467544" y="1275606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В сфере адвокации </a:t>
            </a:r>
            <a:r>
              <a:rPr lang="ru-RU" dirty="0"/>
              <a:t> Проект  будет стремиться решить  наиболее важные  вопросы, затрагивающие каждую группу: увеличение   государственного финансирования  для расширения  доступ к </a:t>
            </a:r>
            <a:r>
              <a:rPr lang="ru-RU" dirty="0" err="1"/>
              <a:t>АРВ-лечению</a:t>
            </a:r>
            <a:r>
              <a:rPr lang="ru-RU" dirty="0"/>
              <a:t> , сопровождению по приверженности ,сохранение качественных низкопороговых сервисов профилактики для ОЗГН, что особенно актуально   в условиях переходного периода и уменьшения внешнего финансирова</a:t>
            </a:r>
            <a:r>
              <a:rPr lang="ru-RU" dirty="0">
                <a:solidFill>
                  <a:schemeClr val="tx1"/>
                </a:solidFill>
              </a:rPr>
              <a:t>ния , изменения законодательства по закупкам, исключение дискриминирующих практик  и  законодательных норм в отношении ЛЖВ и ОЗГН</a:t>
            </a:r>
            <a:r>
              <a:rPr lang="ru-RU" dirty="0">
                <a:solidFill>
                  <a:srgbClr val="FF0000"/>
                </a:solidFill>
              </a:rPr>
              <a:t> ;</a:t>
            </a:r>
          </a:p>
          <a:p>
            <a:pPr marL="285750" indent="-285750"/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В сфере организационной устойчивости</a:t>
            </a:r>
            <a:r>
              <a:rPr lang="ru-RU" dirty="0"/>
              <a:t> В своих  адвакационных действиях   наш консорциум  будет  представляться как единое   сообщество ключевых групп населения, с  общей    позицией  за расширение  доступа    к континууму  услуг в связи с ВИЧ за счет государственного  бюджета   . Это позволит снизить негативное влияние стигмы и дискриминации, связанной с какой либо отдельной группой .Обученное сообщество  будет способно отстаивать свои интересы  и права   на самом высоком уровне.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68262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837</Words>
  <Application>Microsoft Office PowerPoint</Application>
  <PresentationFormat>Экран (16:9)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Wingdings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ECUO</dc:creator>
  <cp:lastModifiedBy>Daniel Kashnitsky</cp:lastModifiedBy>
  <cp:revision>136</cp:revision>
  <dcterms:modified xsi:type="dcterms:W3CDTF">2018-03-09T09:42:02Z</dcterms:modified>
</cp:coreProperties>
</file>