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69" r:id="rId4"/>
    <p:sldId id="271" r:id="rId5"/>
    <p:sldId id="258" r:id="rId6"/>
    <p:sldId id="285" r:id="rId7"/>
    <p:sldId id="286" r:id="rId8"/>
    <p:sldId id="318" r:id="rId9"/>
    <p:sldId id="287" r:id="rId10"/>
    <p:sldId id="317" r:id="rId11"/>
    <p:sldId id="288" r:id="rId12"/>
    <p:sldId id="316" r:id="rId13"/>
    <p:sldId id="289" r:id="rId14"/>
    <p:sldId id="298" r:id="rId15"/>
    <p:sldId id="303" r:id="rId16"/>
    <p:sldId id="302" r:id="rId17"/>
    <p:sldId id="307" r:id="rId18"/>
    <p:sldId id="308" r:id="rId19"/>
    <p:sldId id="291" r:id="rId20"/>
    <p:sldId id="315" r:id="rId21"/>
    <p:sldId id="319" r:id="rId22"/>
    <p:sldId id="292" r:id="rId23"/>
    <p:sldId id="293" r:id="rId24"/>
    <p:sldId id="294" r:id="rId25"/>
    <p:sldId id="295" r:id="rId26"/>
    <p:sldId id="296" r:id="rId27"/>
    <p:sldId id="297" r:id="rId28"/>
    <p:sldId id="284" r:id="rId29"/>
    <p:sldId id="281" r:id="rId30"/>
    <p:sldId id="283" r:id="rId31"/>
    <p:sldId id="268" r:id="rId32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2" autoAdjust="0"/>
  </p:normalViewPr>
  <p:slideViewPr>
    <p:cSldViewPr>
      <p:cViewPr>
        <p:scale>
          <a:sx n="102" d="100"/>
          <a:sy n="102" d="100"/>
        </p:scale>
        <p:origin x="-45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38270-EC8C-4155-80A5-35C23714F83C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6B6319-1996-42A2-86C4-DA2A6BC7C1BA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Базовая </a:t>
          </a:r>
          <a:r>
            <a:rPr lang="ru-RU" sz="1400" b="1" dirty="0" smtClean="0">
              <a:solidFill>
                <a:schemeClr val="tx1"/>
              </a:solidFill>
            </a:rPr>
            <a:t>оценка</a:t>
          </a:r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ru-RU" sz="1400" b="1" dirty="0">
            <a:solidFill>
              <a:schemeClr val="tx1"/>
            </a:solidFill>
          </a:endParaRPr>
        </a:p>
      </dgm:t>
    </dgm:pt>
    <dgm:pt modelId="{147F9378-F3E7-418E-A951-7C1C757D8D25}" type="parTrans" cxnId="{2AD9C80B-3CEB-4A67-83D4-AD4CF5D6742C}">
      <dgm:prSet/>
      <dgm:spPr/>
      <dgm:t>
        <a:bodyPr/>
        <a:lstStyle/>
        <a:p>
          <a:endParaRPr lang="ru-RU"/>
        </a:p>
      </dgm:t>
    </dgm:pt>
    <dgm:pt modelId="{5D4D9A3A-D476-4A9B-A141-05B80AC0CD42}" type="sibTrans" cxnId="{2AD9C80B-3CEB-4A67-83D4-AD4CF5D6742C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5495EA45-87E9-48D0-AF21-50C999DDC859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Барьеры к доступу</a:t>
          </a:r>
        </a:p>
      </dgm:t>
    </dgm:pt>
    <dgm:pt modelId="{10B412D0-C8BB-49F2-8DC2-125EB44AE436}" type="parTrans" cxnId="{3F7C3C1E-8F34-4751-9859-06D7938B13C4}">
      <dgm:prSet/>
      <dgm:spPr/>
      <dgm:t>
        <a:bodyPr/>
        <a:lstStyle/>
        <a:p>
          <a:endParaRPr lang="ru-RU"/>
        </a:p>
      </dgm:t>
    </dgm:pt>
    <dgm:pt modelId="{67EF1561-8F49-43A0-8E55-DBDEE343F0D2}" type="sibTrans" cxnId="{3F7C3C1E-8F34-4751-9859-06D7938B13C4}">
      <dgm:prSet/>
      <dgm:spPr/>
      <dgm:t>
        <a:bodyPr/>
        <a:lstStyle/>
        <a:p>
          <a:endParaRPr lang="ru-RU"/>
        </a:p>
      </dgm:t>
    </dgm:pt>
    <dgm:pt modelId="{36710544-E19F-440D-A397-364B74A19A42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Оценка финансирования</a:t>
          </a:r>
        </a:p>
      </dgm:t>
    </dgm:pt>
    <dgm:pt modelId="{5BF0FA12-5132-40EB-8C7C-7F13E8A20E7E}" type="parTrans" cxnId="{859B0BEF-261A-4B8D-9437-A7486884408B}">
      <dgm:prSet/>
      <dgm:spPr/>
      <dgm:t>
        <a:bodyPr/>
        <a:lstStyle/>
        <a:p>
          <a:endParaRPr lang="ru-RU"/>
        </a:p>
      </dgm:t>
    </dgm:pt>
    <dgm:pt modelId="{469C5814-A538-4BE8-AC27-1F0C62756424}" type="sibTrans" cxnId="{859B0BEF-261A-4B8D-9437-A7486884408B}">
      <dgm:prSet/>
      <dgm:spPr/>
      <dgm:t>
        <a:bodyPr/>
        <a:lstStyle/>
        <a:p>
          <a:endParaRPr lang="ru-RU"/>
        </a:p>
      </dgm:t>
    </dgm:pt>
    <dgm:pt modelId="{5744EFAD-B933-4C70-8C86-9A78C052FE68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</a:rPr>
            <a:t>Региональный </a:t>
          </a:r>
          <a:r>
            <a:rPr lang="ru-RU" sz="2000" b="1" dirty="0" err="1">
              <a:solidFill>
                <a:schemeClr val="tx1"/>
              </a:solidFill>
            </a:rPr>
            <a:t>адвокационный</a:t>
          </a:r>
          <a:r>
            <a:rPr lang="ru-RU" sz="2000" b="1" dirty="0">
              <a:solidFill>
                <a:schemeClr val="tx1"/>
              </a:solidFill>
            </a:rPr>
            <a:t> план </a:t>
          </a:r>
        </a:p>
      </dgm:t>
    </dgm:pt>
    <dgm:pt modelId="{D9CC5A9A-3F39-47C6-95A9-E7AB76515EC8}" type="parTrans" cxnId="{1E04B409-3661-4ED4-AB79-0B726E176DA8}">
      <dgm:prSet/>
      <dgm:spPr/>
      <dgm:t>
        <a:bodyPr/>
        <a:lstStyle/>
        <a:p>
          <a:endParaRPr lang="ru-RU"/>
        </a:p>
      </dgm:t>
    </dgm:pt>
    <dgm:pt modelId="{CC35AA81-8F91-4F0C-B6C9-9CF151FCF923}" type="sibTrans" cxnId="{1E04B409-3661-4ED4-AB79-0B726E176DA8}">
      <dgm:prSet/>
      <dgm:spPr>
        <a:noFill/>
      </dgm:spPr>
      <dgm:t>
        <a:bodyPr/>
        <a:lstStyle/>
        <a:p>
          <a:endParaRPr lang="ru-RU" dirty="0"/>
        </a:p>
      </dgm:t>
    </dgm:pt>
    <dgm:pt modelId="{86896230-9D2E-4EB0-95F7-1568306BD1C8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Приоритетные активности в </a:t>
          </a:r>
          <a:r>
            <a:rPr lang="ru-RU" sz="1400" dirty="0" smtClean="0">
              <a:solidFill>
                <a:schemeClr val="tx1"/>
              </a:solidFill>
            </a:rPr>
            <a:t>обеспечении </a:t>
          </a:r>
          <a:r>
            <a:rPr lang="ru-RU" sz="1400" dirty="0">
              <a:solidFill>
                <a:schemeClr val="tx1"/>
              </a:solidFill>
            </a:rPr>
            <a:t>финансирования</a:t>
          </a:r>
        </a:p>
      </dgm:t>
    </dgm:pt>
    <dgm:pt modelId="{3A6BBD5C-3F9A-41CE-80FA-9518836F9609}" type="parTrans" cxnId="{38DB4972-5B99-4894-A280-6077F087A3FA}">
      <dgm:prSet/>
      <dgm:spPr/>
      <dgm:t>
        <a:bodyPr/>
        <a:lstStyle/>
        <a:p>
          <a:endParaRPr lang="ru-RU"/>
        </a:p>
      </dgm:t>
    </dgm:pt>
    <dgm:pt modelId="{1B491BB2-AB7B-40D5-92D7-4CD63E930168}" type="sibTrans" cxnId="{38DB4972-5B99-4894-A280-6077F087A3FA}">
      <dgm:prSet/>
      <dgm:spPr/>
      <dgm:t>
        <a:bodyPr/>
        <a:lstStyle/>
        <a:p>
          <a:endParaRPr lang="ru-RU"/>
        </a:p>
      </dgm:t>
    </dgm:pt>
    <dgm:pt modelId="{C5B4B46D-33E1-4F6F-A459-E81612BE0FFB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Повторная </a:t>
          </a:r>
          <a:r>
            <a:rPr lang="ru-RU" sz="1400" b="1" dirty="0" smtClean="0">
              <a:solidFill>
                <a:schemeClr val="tx1"/>
              </a:solidFill>
            </a:rPr>
            <a:t>оценка</a:t>
          </a:r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ru-RU" sz="1400" b="1" dirty="0">
            <a:solidFill>
              <a:schemeClr val="tx1"/>
            </a:solidFill>
          </a:endParaRPr>
        </a:p>
      </dgm:t>
    </dgm:pt>
    <dgm:pt modelId="{E5119DBD-92B6-4DB4-951A-0E7FBEA31A9F}" type="parTrans" cxnId="{B66DF01B-59A5-4059-BFD4-72959FCC8EFD}">
      <dgm:prSet/>
      <dgm:spPr/>
      <dgm:t>
        <a:bodyPr/>
        <a:lstStyle/>
        <a:p>
          <a:endParaRPr lang="ru-RU"/>
        </a:p>
      </dgm:t>
    </dgm:pt>
    <dgm:pt modelId="{D96F9CDF-6F75-4CDB-8E96-8652A9175A1B}" type="sibTrans" cxnId="{B66DF01B-59A5-4059-BFD4-72959FCC8EFD}">
      <dgm:prSet/>
      <dgm:spPr/>
      <dgm:t>
        <a:bodyPr/>
        <a:lstStyle/>
        <a:p>
          <a:endParaRPr lang="ru-RU"/>
        </a:p>
      </dgm:t>
    </dgm:pt>
    <dgm:pt modelId="{C9F37A68-FC24-4979-B5C7-1E8F46108D20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Барьеры к доступу</a:t>
          </a:r>
        </a:p>
      </dgm:t>
    </dgm:pt>
    <dgm:pt modelId="{0F1620E8-AF66-426D-9088-0BC93CC88335}" type="parTrans" cxnId="{A9CBE463-3E9F-41AC-BD54-0945D666917C}">
      <dgm:prSet/>
      <dgm:spPr/>
      <dgm:t>
        <a:bodyPr/>
        <a:lstStyle/>
        <a:p>
          <a:endParaRPr lang="ru-RU"/>
        </a:p>
      </dgm:t>
    </dgm:pt>
    <dgm:pt modelId="{7B160023-6A5A-465B-BD63-973723F58BBE}" type="sibTrans" cxnId="{A9CBE463-3E9F-41AC-BD54-0945D666917C}">
      <dgm:prSet/>
      <dgm:spPr/>
      <dgm:t>
        <a:bodyPr/>
        <a:lstStyle/>
        <a:p>
          <a:endParaRPr lang="ru-RU"/>
        </a:p>
      </dgm:t>
    </dgm:pt>
    <dgm:pt modelId="{993F9F00-57B7-4EB2-B84F-6EA156B91C05}">
      <dgm:prSet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Оценка финансирования</a:t>
          </a:r>
        </a:p>
      </dgm:t>
    </dgm:pt>
    <dgm:pt modelId="{BDD71925-C183-41CC-A04C-3F859B61BEC5}" type="parTrans" cxnId="{2F28470F-A03E-40EC-875F-CE59731720B5}">
      <dgm:prSet/>
      <dgm:spPr/>
      <dgm:t>
        <a:bodyPr/>
        <a:lstStyle/>
        <a:p>
          <a:endParaRPr lang="ru-RU"/>
        </a:p>
      </dgm:t>
    </dgm:pt>
    <dgm:pt modelId="{695E6222-76E1-4B9D-825C-ABA3154443D3}" type="sibTrans" cxnId="{2F28470F-A03E-40EC-875F-CE59731720B5}">
      <dgm:prSet/>
      <dgm:spPr/>
      <dgm:t>
        <a:bodyPr/>
        <a:lstStyle/>
        <a:p>
          <a:endParaRPr lang="ru-RU"/>
        </a:p>
      </dgm:t>
    </dgm:pt>
    <dgm:pt modelId="{D922797B-FEF0-44CF-B805-B02D8F0D1067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Приоритетные активности в </a:t>
          </a:r>
          <a:r>
            <a:rPr lang="ru-RU" sz="1400" dirty="0" smtClean="0">
              <a:solidFill>
                <a:schemeClr val="tx1"/>
              </a:solidFill>
            </a:rPr>
            <a:t>обеспечении </a:t>
          </a:r>
          <a:r>
            <a:rPr lang="ru-RU" sz="1400" dirty="0">
              <a:solidFill>
                <a:schemeClr val="tx1"/>
              </a:solidFill>
            </a:rPr>
            <a:t>доступа к услугам</a:t>
          </a:r>
        </a:p>
      </dgm:t>
    </dgm:pt>
    <dgm:pt modelId="{CAE07401-FAFB-4318-A356-64F949C6A2CA}" type="sibTrans" cxnId="{CE715607-B9C7-4A7B-ADB7-5CB1DDE701B3}">
      <dgm:prSet/>
      <dgm:spPr/>
      <dgm:t>
        <a:bodyPr/>
        <a:lstStyle/>
        <a:p>
          <a:endParaRPr lang="ru-RU"/>
        </a:p>
      </dgm:t>
    </dgm:pt>
    <dgm:pt modelId="{59896238-6698-44DA-8174-80D0285C2386}" type="parTrans" cxnId="{CE715607-B9C7-4A7B-ADB7-5CB1DDE701B3}">
      <dgm:prSet/>
      <dgm:spPr/>
      <dgm:t>
        <a:bodyPr/>
        <a:lstStyle/>
        <a:p>
          <a:endParaRPr lang="ru-RU"/>
        </a:p>
      </dgm:t>
    </dgm:pt>
    <dgm:pt modelId="{0378DCE3-452A-4467-9334-2E208D7CD28E}">
      <dgm:prSet phldrT="[Текст]" custT="1"/>
      <dgm:spPr/>
      <dgm:t>
        <a:bodyPr/>
        <a:lstStyle/>
        <a:p>
          <a:pPr algn="l"/>
          <a:endParaRPr lang="ru-RU" sz="1400" dirty="0">
            <a:solidFill>
              <a:schemeClr val="tx1"/>
            </a:solidFill>
          </a:endParaRPr>
        </a:p>
      </dgm:t>
    </dgm:pt>
    <dgm:pt modelId="{C10BFB7F-BC4F-4A23-91D0-A694A336DA71}" type="parTrans" cxnId="{E6BD392A-5793-4BBA-B115-B41A0AB3EB72}">
      <dgm:prSet/>
      <dgm:spPr/>
      <dgm:t>
        <a:bodyPr/>
        <a:lstStyle/>
        <a:p>
          <a:endParaRPr lang="uk-UA"/>
        </a:p>
      </dgm:t>
    </dgm:pt>
    <dgm:pt modelId="{BCD82405-CB85-4E01-B1E1-091810825773}" type="sibTrans" cxnId="{E6BD392A-5793-4BBA-B115-B41A0AB3EB72}">
      <dgm:prSet/>
      <dgm:spPr/>
      <dgm:t>
        <a:bodyPr/>
        <a:lstStyle/>
        <a:p>
          <a:endParaRPr lang="uk-UA"/>
        </a:p>
      </dgm:t>
    </dgm:pt>
    <dgm:pt modelId="{6DDAC3E6-C6E6-4613-A597-43CF1932DF77}">
      <dgm:prSet phldrT="[Текст]" custT="1"/>
      <dgm:spPr/>
      <dgm:t>
        <a:bodyPr/>
        <a:lstStyle/>
        <a:p>
          <a:pPr algn="l"/>
          <a:endParaRPr lang="ru-RU" sz="1400" dirty="0">
            <a:solidFill>
              <a:schemeClr val="tx1"/>
            </a:solidFill>
          </a:endParaRPr>
        </a:p>
      </dgm:t>
    </dgm:pt>
    <dgm:pt modelId="{594DFA64-23B9-4DAB-B96A-E8884AFE391F}" type="parTrans" cxnId="{4F8B3EF5-B3AE-4BC5-AE59-D5BFC6B5AEA4}">
      <dgm:prSet/>
      <dgm:spPr/>
      <dgm:t>
        <a:bodyPr/>
        <a:lstStyle/>
        <a:p>
          <a:endParaRPr lang="uk-UA"/>
        </a:p>
      </dgm:t>
    </dgm:pt>
    <dgm:pt modelId="{90E4C284-95D5-4E3F-8995-962B9AD2AFBC}" type="sibTrans" cxnId="{4F8B3EF5-B3AE-4BC5-AE59-D5BFC6B5AEA4}">
      <dgm:prSet/>
      <dgm:spPr/>
      <dgm:t>
        <a:bodyPr/>
        <a:lstStyle/>
        <a:p>
          <a:endParaRPr lang="uk-UA"/>
        </a:p>
      </dgm:t>
    </dgm:pt>
    <dgm:pt modelId="{91DF0D13-6BF7-40A8-A79C-8DCD9C778A61}">
      <dgm:prSet phldrT="[Текст]" custT="1"/>
      <dgm:spPr/>
      <dgm:t>
        <a:bodyPr/>
        <a:lstStyle/>
        <a:p>
          <a:pPr algn="l"/>
          <a:endParaRPr lang="ru-RU" sz="1400" dirty="0">
            <a:solidFill>
              <a:schemeClr val="tx1"/>
            </a:solidFill>
          </a:endParaRPr>
        </a:p>
      </dgm:t>
    </dgm:pt>
    <dgm:pt modelId="{8EF7DE0C-5505-444D-86F5-B4E4EAC41CA4}" type="parTrans" cxnId="{5706CECD-CDEC-4621-8001-9754AAD6DF59}">
      <dgm:prSet/>
      <dgm:spPr/>
      <dgm:t>
        <a:bodyPr/>
        <a:lstStyle/>
        <a:p>
          <a:endParaRPr lang="uk-UA"/>
        </a:p>
      </dgm:t>
    </dgm:pt>
    <dgm:pt modelId="{CFBF3A4E-FEA1-4A68-8970-5D413C25C05D}" type="sibTrans" cxnId="{5706CECD-CDEC-4621-8001-9754AAD6DF59}">
      <dgm:prSet/>
      <dgm:spPr/>
      <dgm:t>
        <a:bodyPr/>
        <a:lstStyle/>
        <a:p>
          <a:endParaRPr lang="uk-UA"/>
        </a:p>
      </dgm:t>
    </dgm:pt>
    <dgm:pt modelId="{1FE1B5EE-3214-4CFA-B20F-7C864D606518}" type="pres">
      <dgm:prSet presAssocID="{BA438270-EC8C-4155-80A5-35C23714F8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C177C3-1744-47CC-90D2-8A41FD5F2094}" type="pres">
      <dgm:prSet presAssocID="{206B6319-1996-42A2-86C4-DA2A6BC7C1BA}" presName="composite" presStyleCnt="0"/>
      <dgm:spPr/>
    </dgm:pt>
    <dgm:pt modelId="{CD3948C2-24E5-4398-B8AE-F80EF063E534}" type="pres">
      <dgm:prSet presAssocID="{206B6319-1996-42A2-86C4-DA2A6BC7C1BA}" presName="imagSh" presStyleLbl="bgImgPlace1" presStyleIdx="0" presStyleCnt="3" custScaleX="72216" custScaleY="3336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  <dgm:t>
        <a:bodyPr/>
        <a:lstStyle/>
        <a:p>
          <a:endParaRPr lang="uk-UA"/>
        </a:p>
      </dgm:t>
    </dgm:pt>
    <dgm:pt modelId="{CD181ABB-24E5-4DB2-8621-CF0E3EB361FE}" type="pres">
      <dgm:prSet presAssocID="{206B6319-1996-42A2-86C4-DA2A6BC7C1BA}" presName="txNode" presStyleLbl="node1" presStyleIdx="0" presStyleCnt="3" custScaleX="127827" custScaleY="155081" custLinFactNeighborX="4697" custLinFactNeighborY="5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6CDFB7-E264-420B-8A4D-594F9EB7B384}" type="pres">
      <dgm:prSet presAssocID="{5D4D9A3A-D476-4A9B-A141-05B80AC0CD42}" presName="sibTrans" presStyleLbl="sibTrans2D1" presStyleIdx="0" presStyleCnt="2" custAng="20665763" custScaleX="27299" custScaleY="88954" custLinFactNeighborX="-80528" custLinFactNeighborY="10742"/>
      <dgm:spPr/>
      <dgm:t>
        <a:bodyPr/>
        <a:lstStyle/>
        <a:p>
          <a:endParaRPr lang="uk-UA"/>
        </a:p>
      </dgm:t>
    </dgm:pt>
    <dgm:pt modelId="{40ECE799-65BF-4631-BB8B-3A1B85850D17}" type="pres">
      <dgm:prSet presAssocID="{5D4D9A3A-D476-4A9B-A141-05B80AC0CD42}" presName="connTx" presStyleLbl="sibTrans2D1" presStyleIdx="0" presStyleCnt="2"/>
      <dgm:spPr/>
      <dgm:t>
        <a:bodyPr/>
        <a:lstStyle/>
        <a:p>
          <a:endParaRPr lang="uk-UA"/>
        </a:p>
      </dgm:t>
    </dgm:pt>
    <dgm:pt modelId="{4B7435D4-BC8B-4689-861C-73ED10CAAE9A}" type="pres">
      <dgm:prSet presAssocID="{5744EFAD-B933-4C70-8C86-9A78C052FE68}" presName="composite" presStyleCnt="0"/>
      <dgm:spPr/>
    </dgm:pt>
    <dgm:pt modelId="{3B7FBE1B-181F-4F5C-8913-DAEF8F6438AA}" type="pres">
      <dgm:prSet presAssocID="{5744EFAD-B933-4C70-8C86-9A78C052FE68}" presName="imagSh" presStyleLbl="bgImgPlace1" presStyleIdx="1" presStyleCnt="3" custScaleX="45437" custScaleY="21029" custLinFactX="98809" custLinFactY="10120" custLinFactNeighborX="100000" custLinFactNeighborY="100000"/>
      <dgm:spPr>
        <a:noFill/>
      </dgm:spPr>
      <dgm:t>
        <a:bodyPr/>
        <a:lstStyle/>
        <a:p>
          <a:endParaRPr lang="uk-UA"/>
        </a:p>
      </dgm:t>
    </dgm:pt>
    <dgm:pt modelId="{15952866-EE1B-416B-854D-62DD22E60708}" type="pres">
      <dgm:prSet presAssocID="{5744EFAD-B933-4C70-8C86-9A78C052FE68}" presName="txNode" presStyleLbl="node1" presStyleIdx="1" presStyleCnt="3" custScaleX="187419" custScaleY="149684" custLinFactNeighborX="-3408" custLinFactNeighborY="-21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0E188B-1960-4F86-BBC9-A3D75A43EEB5}" type="pres">
      <dgm:prSet presAssocID="{CC35AA81-8F91-4F0C-B6C9-9CF151FCF923}" presName="sibTrans" presStyleLbl="sibTrans2D1" presStyleIdx="1" presStyleCnt="2" custLinFactX="1400000" custLinFactY="27794" custLinFactNeighborX="1433553" custLinFactNeighborY="100000"/>
      <dgm:spPr/>
      <dgm:t>
        <a:bodyPr/>
        <a:lstStyle/>
        <a:p>
          <a:endParaRPr lang="uk-UA"/>
        </a:p>
      </dgm:t>
    </dgm:pt>
    <dgm:pt modelId="{0045C6C1-65B6-4A91-AAA3-435BA4884103}" type="pres">
      <dgm:prSet presAssocID="{CC35AA81-8F91-4F0C-B6C9-9CF151FCF923}" presName="connTx" presStyleLbl="sibTrans2D1" presStyleIdx="1" presStyleCnt="2"/>
      <dgm:spPr/>
      <dgm:t>
        <a:bodyPr/>
        <a:lstStyle/>
        <a:p>
          <a:endParaRPr lang="uk-UA"/>
        </a:p>
      </dgm:t>
    </dgm:pt>
    <dgm:pt modelId="{90C804BA-5A2A-4D32-9BB7-313D8583811A}" type="pres">
      <dgm:prSet presAssocID="{C5B4B46D-33E1-4F6F-A459-E81612BE0FFB}" presName="composite" presStyleCnt="0"/>
      <dgm:spPr/>
    </dgm:pt>
    <dgm:pt modelId="{84B5F21B-E9FD-4B41-8EFE-A56B54A8B1A6}" type="pres">
      <dgm:prSet presAssocID="{C5B4B46D-33E1-4F6F-A459-E81612BE0FFB}" presName="imagSh" presStyleLbl="bgImgPlace1" presStyleIdx="2" presStyleCnt="3" custScaleX="31853" custScaleY="31264" custLinFactX="-166823" custLinFactY="20087" custLinFactNeighborX="-200000" custLinFactNeighborY="100000"/>
      <dgm:spPr>
        <a:noFill/>
      </dgm:spPr>
      <dgm:t>
        <a:bodyPr/>
        <a:lstStyle/>
        <a:p>
          <a:endParaRPr lang="uk-UA"/>
        </a:p>
      </dgm:t>
    </dgm:pt>
    <dgm:pt modelId="{A41E9BCE-6804-49FF-94DA-9DF42C965FB9}" type="pres">
      <dgm:prSet presAssocID="{C5B4B46D-33E1-4F6F-A459-E81612BE0FFB}" presName="txNode" presStyleLbl="node1" presStyleIdx="2" presStyleCnt="3" custScaleX="114851" custScaleY="159063" custLinFactNeighborX="-10920" custLinFactNeighborY="1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6DF01B-59A5-4059-BFD4-72959FCC8EFD}" srcId="{BA438270-EC8C-4155-80A5-35C23714F83C}" destId="{C5B4B46D-33E1-4F6F-A459-E81612BE0FFB}" srcOrd="2" destOrd="0" parTransId="{E5119DBD-92B6-4DB4-951A-0E7FBEA31A9F}" sibTransId="{D96F9CDF-6F75-4CDB-8E96-8652A9175A1B}"/>
    <dgm:cxn modelId="{EAFF8AB2-A8A3-4586-8DC4-E7009127E678}" type="presOf" srcId="{993F9F00-57B7-4EB2-B84F-6EA156B91C05}" destId="{A41E9BCE-6804-49FF-94DA-9DF42C965FB9}" srcOrd="0" destOrd="3" presId="urn:microsoft.com/office/officeart/2005/8/layout/hProcess10"/>
    <dgm:cxn modelId="{BD9C0E29-D9C5-4062-9B23-58478A2EE99B}" type="presOf" srcId="{0378DCE3-452A-4467-9334-2E208D7CD28E}" destId="{CD181ABB-24E5-4DB2-8621-CF0E3EB361FE}" srcOrd="0" destOrd="2" presId="urn:microsoft.com/office/officeart/2005/8/layout/hProcess10"/>
    <dgm:cxn modelId="{E7B3B249-0C4F-44F5-A28A-4FBE32CC65FC}" type="presOf" srcId="{86896230-9D2E-4EB0-95F7-1568306BD1C8}" destId="{15952866-EE1B-416B-854D-62DD22E60708}" srcOrd="0" destOrd="3" presId="urn:microsoft.com/office/officeart/2005/8/layout/hProcess10"/>
    <dgm:cxn modelId="{A9CBE463-3E9F-41AC-BD54-0945D666917C}" srcId="{C5B4B46D-33E1-4F6F-A459-E81612BE0FFB}" destId="{C9F37A68-FC24-4979-B5C7-1E8F46108D20}" srcOrd="0" destOrd="0" parTransId="{0F1620E8-AF66-426D-9088-0BC93CC88335}" sibTransId="{7B160023-6A5A-465B-BD63-973723F58BBE}"/>
    <dgm:cxn modelId="{D77987BB-7876-403D-9D94-FAD63D566647}" type="presOf" srcId="{36710544-E19F-440D-A397-364B74A19A42}" destId="{CD181ABB-24E5-4DB2-8621-CF0E3EB361FE}" srcOrd="0" destOrd="3" presId="urn:microsoft.com/office/officeart/2005/8/layout/hProcess10"/>
    <dgm:cxn modelId="{859B0BEF-261A-4B8D-9437-A7486884408B}" srcId="{206B6319-1996-42A2-86C4-DA2A6BC7C1BA}" destId="{36710544-E19F-440D-A397-364B74A19A42}" srcOrd="2" destOrd="0" parTransId="{5BF0FA12-5132-40EB-8C7C-7F13E8A20E7E}" sibTransId="{469C5814-A538-4BE8-AC27-1F0C62756424}"/>
    <dgm:cxn modelId="{CE715607-B9C7-4A7B-ADB7-5CB1DDE701B3}" srcId="{5744EFAD-B933-4C70-8C86-9A78C052FE68}" destId="{D922797B-FEF0-44CF-B805-B02D8F0D1067}" srcOrd="0" destOrd="0" parTransId="{59896238-6698-44DA-8174-80D0285C2386}" sibTransId="{CAE07401-FAFB-4318-A356-64F949C6A2CA}"/>
    <dgm:cxn modelId="{67ABD65A-969C-45BB-A22F-5EE3D79F7CAC}" type="presOf" srcId="{C5B4B46D-33E1-4F6F-A459-E81612BE0FFB}" destId="{A41E9BCE-6804-49FF-94DA-9DF42C965FB9}" srcOrd="0" destOrd="0" presId="urn:microsoft.com/office/officeart/2005/8/layout/hProcess10"/>
    <dgm:cxn modelId="{2F28470F-A03E-40EC-875F-CE59731720B5}" srcId="{C5B4B46D-33E1-4F6F-A459-E81612BE0FFB}" destId="{993F9F00-57B7-4EB2-B84F-6EA156B91C05}" srcOrd="2" destOrd="0" parTransId="{BDD71925-C183-41CC-A04C-3F859B61BEC5}" sibTransId="{695E6222-76E1-4B9D-825C-ABA3154443D3}"/>
    <dgm:cxn modelId="{4F7D5E70-7E72-4220-8CA8-BB3FDA639610}" type="presOf" srcId="{206B6319-1996-42A2-86C4-DA2A6BC7C1BA}" destId="{CD181ABB-24E5-4DB2-8621-CF0E3EB361FE}" srcOrd="0" destOrd="0" presId="urn:microsoft.com/office/officeart/2005/8/layout/hProcess10"/>
    <dgm:cxn modelId="{7C00214D-4986-4384-A3BF-907D8EBFD0C7}" type="presOf" srcId="{CC35AA81-8F91-4F0C-B6C9-9CF151FCF923}" destId="{FC0E188B-1960-4F86-BBC9-A3D75A43EEB5}" srcOrd="0" destOrd="0" presId="urn:microsoft.com/office/officeart/2005/8/layout/hProcess10"/>
    <dgm:cxn modelId="{C5747B03-4695-4FBE-A2C7-131FF0BF16EC}" type="presOf" srcId="{5744EFAD-B933-4C70-8C86-9A78C052FE68}" destId="{15952866-EE1B-416B-854D-62DD22E60708}" srcOrd="0" destOrd="0" presId="urn:microsoft.com/office/officeart/2005/8/layout/hProcess10"/>
    <dgm:cxn modelId="{4F8B3EF5-B3AE-4BC5-AE59-D5BFC6B5AEA4}" srcId="{C5B4B46D-33E1-4F6F-A459-E81612BE0FFB}" destId="{6DDAC3E6-C6E6-4613-A597-43CF1932DF77}" srcOrd="1" destOrd="0" parTransId="{594DFA64-23B9-4DAB-B96A-E8884AFE391F}" sibTransId="{90E4C284-95D5-4E3F-8995-962B9AD2AFBC}"/>
    <dgm:cxn modelId="{9EB7625B-4769-4AA2-B1F0-09B1D4C35FA1}" type="presOf" srcId="{6DDAC3E6-C6E6-4613-A597-43CF1932DF77}" destId="{A41E9BCE-6804-49FF-94DA-9DF42C965FB9}" srcOrd="0" destOrd="2" presId="urn:microsoft.com/office/officeart/2005/8/layout/hProcess10"/>
    <dgm:cxn modelId="{3F7C3C1E-8F34-4751-9859-06D7938B13C4}" srcId="{206B6319-1996-42A2-86C4-DA2A6BC7C1BA}" destId="{5495EA45-87E9-48D0-AF21-50C999DDC859}" srcOrd="0" destOrd="0" parTransId="{10B412D0-C8BB-49F2-8DC2-125EB44AE436}" sibTransId="{67EF1561-8F49-43A0-8E55-DBDEE343F0D2}"/>
    <dgm:cxn modelId="{D8831114-6DF4-4122-8B51-968E8133B4AA}" type="presOf" srcId="{C9F37A68-FC24-4979-B5C7-1E8F46108D20}" destId="{A41E9BCE-6804-49FF-94DA-9DF42C965FB9}" srcOrd="0" destOrd="1" presId="urn:microsoft.com/office/officeart/2005/8/layout/hProcess10"/>
    <dgm:cxn modelId="{8630F19A-28C5-4A64-A370-585BA3DD595A}" type="presOf" srcId="{91DF0D13-6BF7-40A8-A79C-8DCD9C778A61}" destId="{15952866-EE1B-416B-854D-62DD22E60708}" srcOrd="0" destOrd="2" presId="urn:microsoft.com/office/officeart/2005/8/layout/hProcess10"/>
    <dgm:cxn modelId="{DF2A9146-4ADA-458D-9145-AB0409930576}" type="presOf" srcId="{CC35AA81-8F91-4F0C-B6C9-9CF151FCF923}" destId="{0045C6C1-65B6-4A91-AAA3-435BA4884103}" srcOrd="1" destOrd="0" presId="urn:microsoft.com/office/officeart/2005/8/layout/hProcess10"/>
    <dgm:cxn modelId="{2AD9C80B-3CEB-4A67-83D4-AD4CF5D6742C}" srcId="{BA438270-EC8C-4155-80A5-35C23714F83C}" destId="{206B6319-1996-42A2-86C4-DA2A6BC7C1BA}" srcOrd="0" destOrd="0" parTransId="{147F9378-F3E7-418E-A951-7C1C757D8D25}" sibTransId="{5D4D9A3A-D476-4A9B-A141-05B80AC0CD42}"/>
    <dgm:cxn modelId="{AB70C168-299E-4878-8E22-D17D9E73FD62}" type="presOf" srcId="{BA438270-EC8C-4155-80A5-35C23714F83C}" destId="{1FE1B5EE-3214-4CFA-B20F-7C864D606518}" srcOrd="0" destOrd="0" presId="urn:microsoft.com/office/officeart/2005/8/layout/hProcess10"/>
    <dgm:cxn modelId="{8BAFC75D-4443-4CAE-A0B7-A5154DAF1FC8}" type="presOf" srcId="{5D4D9A3A-D476-4A9B-A141-05B80AC0CD42}" destId="{FB6CDFB7-E264-420B-8A4D-594F9EB7B384}" srcOrd="0" destOrd="0" presId="urn:microsoft.com/office/officeart/2005/8/layout/hProcess10"/>
    <dgm:cxn modelId="{DFCE83B8-FD1C-4759-B315-D91B3F539719}" type="presOf" srcId="{5D4D9A3A-D476-4A9B-A141-05B80AC0CD42}" destId="{40ECE799-65BF-4631-BB8B-3A1B85850D17}" srcOrd="1" destOrd="0" presId="urn:microsoft.com/office/officeart/2005/8/layout/hProcess10"/>
    <dgm:cxn modelId="{38DB4972-5B99-4894-A280-6077F087A3FA}" srcId="{5744EFAD-B933-4C70-8C86-9A78C052FE68}" destId="{86896230-9D2E-4EB0-95F7-1568306BD1C8}" srcOrd="2" destOrd="0" parTransId="{3A6BBD5C-3F9A-41CE-80FA-9518836F9609}" sibTransId="{1B491BB2-AB7B-40D5-92D7-4CD63E930168}"/>
    <dgm:cxn modelId="{1E04B409-3661-4ED4-AB79-0B726E176DA8}" srcId="{BA438270-EC8C-4155-80A5-35C23714F83C}" destId="{5744EFAD-B933-4C70-8C86-9A78C052FE68}" srcOrd="1" destOrd="0" parTransId="{D9CC5A9A-3F39-47C6-95A9-E7AB76515EC8}" sibTransId="{CC35AA81-8F91-4F0C-B6C9-9CF151FCF923}"/>
    <dgm:cxn modelId="{E38A69D3-B24C-4B04-87BA-B98CC431D68D}" type="presOf" srcId="{5495EA45-87E9-48D0-AF21-50C999DDC859}" destId="{CD181ABB-24E5-4DB2-8621-CF0E3EB361FE}" srcOrd="0" destOrd="1" presId="urn:microsoft.com/office/officeart/2005/8/layout/hProcess10"/>
    <dgm:cxn modelId="{5706CECD-CDEC-4621-8001-9754AAD6DF59}" srcId="{5744EFAD-B933-4C70-8C86-9A78C052FE68}" destId="{91DF0D13-6BF7-40A8-A79C-8DCD9C778A61}" srcOrd="1" destOrd="0" parTransId="{8EF7DE0C-5505-444D-86F5-B4E4EAC41CA4}" sibTransId="{CFBF3A4E-FEA1-4A68-8970-5D413C25C05D}"/>
    <dgm:cxn modelId="{E6BD392A-5793-4BBA-B115-B41A0AB3EB72}" srcId="{206B6319-1996-42A2-86C4-DA2A6BC7C1BA}" destId="{0378DCE3-452A-4467-9334-2E208D7CD28E}" srcOrd="1" destOrd="0" parTransId="{C10BFB7F-BC4F-4A23-91D0-A694A336DA71}" sibTransId="{BCD82405-CB85-4E01-B1E1-091810825773}"/>
    <dgm:cxn modelId="{0AD8180B-80B9-4200-80D1-AA7EE4391428}" type="presOf" srcId="{D922797B-FEF0-44CF-B805-B02D8F0D1067}" destId="{15952866-EE1B-416B-854D-62DD22E60708}" srcOrd="0" destOrd="1" presId="urn:microsoft.com/office/officeart/2005/8/layout/hProcess10"/>
    <dgm:cxn modelId="{64269BDF-F84C-4ADF-8E37-8AA9A0A1F80B}" type="presParOf" srcId="{1FE1B5EE-3214-4CFA-B20F-7C864D606518}" destId="{8CC177C3-1744-47CC-90D2-8A41FD5F2094}" srcOrd="0" destOrd="0" presId="urn:microsoft.com/office/officeart/2005/8/layout/hProcess10"/>
    <dgm:cxn modelId="{DEE6C780-A8EB-407B-81E8-412137C89D5F}" type="presParOf" srcId="{8CC177C3-1744-47CC-90D2-8A41FD5F2094}" destId="{CD3948C2-24E5-4398-B8AE-F80EF063E534}" srcOrd="0" destOrd="0" presId="urn:microsoft.com/office/officeart/2005/8/layout/hProcess10"/>
    <dgm:cxn modelId="{5CC00E78-4046-4EC7-A0FA-ED7CA6B933FE}" type="presParOf" srcId="{8CC177C3-1744-47CC-90D2-8A41FD5F2094}" destId="{CD181ABB-24E5-4DB2-8621-CF0E3EB361FE}" srcOrd="1" destOrd="0" presId="urn:microsoft.com/office/officeart/2005/8/layout/hProcess10"/>
    <dgm:cxn modelId="{05894E92-0AA1-433A-9C3A-AD4493E49A5F}" type="presParOf" srcId="{1FE1B5EE-3214-4CFA-B20F-7C864D606518}" destId="{FB6CDFB7-E264-420B-8A4D-594F9EB7B384}" srcOrd="1" destOrd="0" presId="urn:microsoft.com/office/officeart/2005/8/layout/hProcess10"/>
    <dgm:cxn modelId="{8DC440F2-32E0-47B6-BEC1-C35EDE98728E}" type="presParOf" srcId="{FB6CDFB7-E264-420B-8A4D-594F9EB7B384}" destId="{40ECE799-65BF-4631-BB8B-3A1B85850D17}" srcOrd="0" destOrd="0" presId="urn:microsoft.com/office/officeart/2005/8/layout/hProcess10"/>
    <dgm:cxn modelId="{6E861A93-4A8D-40A1-B407-461156DF616F}" type="presParOf" srcId="{1FE1B5EE-3214-4CFA-B20F-7C864D606518}" destId="{4B7435D4-BC8B-4689-861C-73ED10CAAE9A}" srcOrd="2" destOrd="0" presId="urn:microsoft.com/office/officeart/2005/8/layout/hProcess10"/>
    <dgm:cxn modelId="{4E31A776-B9F5-4BB8-8B0E-02B7D6DFDA9F}" type="presParOf" srcId="{4B7435D4-BC8B-4689-861C-73ED10CAAE9A}" destId="{3B7FBE1B-181F-4F5C-8913-DAEF8F6438AA}" srcOrd="0" destOrd="0" presId="urn:microsoft.com/office/officeart/2005/8/layout/hProcess10"/>
    <dgm:cxn modelId="{5A8ED6D1-90BE-4D5A-8C76-90A2088159ED}" type="presParOf" srcId="{4B7435D4-BC8B-4689-861C-73ED10CAAE9A}" destId="{15952866-EE1B-416B-854D-62DD22E60708}" srcOrd="1" destOrd="0" presId="urn:microsoft.com/office/officeart/2005/8/layout/hProcess10"/>
    <dgm:cxn modelId="{434F4B5A-9E40-42F7-B3D3-8F7BFDFD037E}" type="presParOf" srcId="{1FE1B5EE-3214-4CFA-B20F-7C864D606518}" destId="{FC0E188B-1960-4F86-BBC9-A3D75A43EEB5}" srcOrd="3" destOrd="0" presId="urn:microsoft.com/office/officeart/2005/8/layout/hProcess10"/>
    <dgm:cxn modelId="{3C3D4814-EE7A-43FA-8430-864959634844}" type="presParOf" srcId="{FC0E188B-1960-4F86-BBC9-A3D75A43EEB5}" destId="{0045C6C1-65B6-4A91-AAA3-435BA4884103}" srcOrd="0" destOrd="0" presId="urn:microsoft.com/office/officeart/2005/8/layout/hProcess10"/>
    <dgm:cxn modelId="{AB9D94D1-64E3-4A8D-8491-4A8595E4FD8F}" type="presParOf" srcId="{1FE1B5EE-3214-4CFA-B20F-7C864D606518}" destId="{90C804BA-5A2A-4D32-9BB7-313D8583811A}" srcOrd="4" destOrd="0" presId="urn:microsoft.com/office/officeart/2005/8/layout/hProcess10"/>
    <dgm:cxn modelId="{38CD3B37-4219-4909-BCEA-849DF942F47B}" type="presParOf" srcId="{90C804BA-5A2A-4D32-9BB7-313D8583811A}" destId="{84B5F21B-E9FD-4B41-8EFE-A56B54A8B1A6}" srcOrd="0" destOrd="0" presId="urn:microsoft.com/office/officeart/2005/8/layout/hProcess10"/>
    <dgm:cxn modelId="{5401B169-0A07-415C-B14E-89AE6A4127CF}" type="presParOf" srcId="{90C804BA-5A2A-4D32-9BB7-313D8583811A}" destId="{A41E9BCE-6804-49FF-94DA-9DF42C965FB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7E2EE-EC67-43CE-86F8-059265EDCC3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6C1965-0DB5-460F-9F0E-15C7D9178D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Финансирование программ </a:t>
          </a:r>
          <a:r>
            <a:rPr lang="ru-RU" dirty="0" err="1" smtClean="0">
              <a:solidFill>
                <a:schemeClr val="tx1"/>
              </a:solidFill>
            </a:rPr>
            <a:t>проф-ки</a:t>
          </a:r>
          <a:r>
            <a:rPr lang="ru-RU" dirty="0" smtClean="0">
              <a:solidFill>
                <a:schemeClr val="tx1"/>
              </a:solidFill>
            </a:rPr>
            <a:t> и лечения ВИЧ</a:t>
          </a:r>
          <a:endParaRPr lang="ru-RU" dirty="0">
            <a:solidFill>
              <a:schemeClr val="tx1"/>
            </a:solidFill>
          </a:endParaRPr>
        </a:p>
      </dgm:t>
    </dgm:pt>
    <dgm:pt modelId="{430E6985-498A-4546-A7D5-70763ED43FC8}" type="parTrans" cxnId="{F23E33BC-8B2F-42F8-8343-1AE03720FED9}">
      <dgm:prSet/>
      <dgm:spPr/>
      <dgm:t>
        <a:bodyPr/>
        <a:lstStyle/>
        <a:p>
          <a:endParaRPr lang="ru-RU"/>
        </a:p>
      </dgm:t>
    </dgm:pt>
    <dgm:pt modelId="{F9C055F9-E60A-42CD-9CF7-334AB9224F06}" type="sibTrans" cxnId="{F23E33BC-8B2F-42F8-8343-1AE03720FED9}">
      <dgm:prSet/>
      <dgm:spPr/>
      <dgm:t>
        <a:bodyPr/>
        <a:lstStyle/>
        <a:p>
          <a:endParaRPr lang="ru-RU"/>
        </a:p>
      </dgm:t>
    </dgm:pt>
    <dgm:pt modelId="{B2F58772-4D8F-4401-AC5A-E69FC830BEB8}">
      <dgm:prSet phldrT="[Текст]" custT="1"/>
      <dgm:spPr/>
      <dgm:t>
        <a:bodyPr/>
        <a:lstStyle/>
        <a:p>
          <a:r>
            <a:rPr lang="ru-RU" sz="1600" dirty="0" err="1" smtClean="0"/>
            <a:t>Адвокация</a:t>
          </a:r>
          <a:r>
            <a:rPr lang="ru-RU" sz="1600" dirty="0" smtClean="0"/>
            <a:t> принятия госпрограммы и национального плана перехода на </a:t>
          </a:r>
          <a:r>
            <a:rPr lang="ru-RU" sz="1600" dirty="0" err="1" smtClean="0"/>
            <a:t>гос.финансирование</a:t>
          </a:r>
          <a:endParaRPr lang="ru-RU" sz="1600" dirty="0"/>
        </a:p>
      </dgm:t>
    </dgm:pt>
    <dgm:pt modelId="{E05FEF55-2B15-460A-838A-A1931F8041B4}" type="parTrans" cxnId="{1B32AF55-2D08-49F6-BF7A-02E17F4B5165}">
      <dgm:prSet/>
      <dgm:spPr/>
      <dgm:t>
        <a:bodyPr/>
        <a:lstStyle/>
        <a:p>
          <a:endParaRPr lang="ru-RU"/>
        </a:p>
      </dgm:t>
    </dgm:pt>
    <dgm:pt modelId="{F0132117-A872-4805-A99C-BB533371C297}" type="sibTrans" cxnId="{1B32AF55-2D08-49F6-BF7A-02E17F4B5165}">
      <dgm:prSet/>
      <dgm:spPr/>
      <dgm:t>
        <a:bodyPr/>
        <a:lstStyle/>
        <a:p>
          <a:endParaRPr lang="ru-RU"/>
        </a:p>
      </dgm:t>
    </dgm:pt>
    <dgm:pt modelId="{959CEB50-7555-4D0A-BA99-0B142C2F4D8B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Адвокация</a:t>
          </a:r>
          <a:r>
            <a:rPr lang="ru-RU" dirty="0" smtClean="0">
              <a:solidFill>
                <a:schemeClr val="tx1"/>
              </a:solidFill>
            </a:rPr>
            <a:t> государственного социального заказа</a:t>
          </a:r>
          <a:endParaRPr lang="ru-RU" dirty="0">
            <a:solidFill>
              <a:schemeClr val="tx1"/>
            </a:solidFill>
          </a:endParaRPr>
        </a:p>
      </dgm:t>
    </dgm:pt>
    <dgm:pt modelId="{B0293310-4BB0-41AD-B4F0-7545822D4159}" type="parTrans" cxnId="{98AD96C0-847E-424B-ABF3-1F599CCC0E1A}">
      <dgm:prSet/>
      <dgm:spPr/>
      <dgm:t>
        <a:bodyPr/>
        <a:lstStyle/>
        <a:p>
          <a:endParaRPr lang="ru-RU"/>
        </a:p>
      </dgm:t>
    </dgm:pt>
    <dgm:pt modelId="{4AE6B2BC-8A4E-4CBE-853E-4148BFACD341}" type="sibTrans" cxnId="{98AD96C0-847E-424B-ABF3-1F599CCC0E1A}">
      <dgm:prSet/>
      <dgm:spPr/>
      <dgm:t>
        <a:bodyPr/>
        <a:lstStyle/>
        <a:p>
          <a:endParaRPr lang="ru-RU"/>
        </a:p>
      </dgm:t>
    </dgm:pt>
    <dgm:pt modelId="{E292414F-254E-49D7-8286-F42E11B9B49E}">
      <dgm:prSet phldrT="[Текст]" custT="1"/>
      <dgm:spPr/>
      <dgm:t>
        <a:bodyPr/>
        <a:lstStyle/>
        <a:p>
          <a:r>
            <a:rPr lang="ru-RU" sz="1600" dirty="0" smtClean="0"/>
            <a:t>Внедрение Государственного социального заказа в системе здравоохранения</a:t>
          </a:r>
          <a:endParaRPr lang="ru-RU" sz="1600" dirty="0"/>
        </a:p>
      </dgm:t>
    </dgm:pt>
    <dgm:pt modelId="{D2C9B8FE-D2AF-4902-8616-4FEEF1352DAC}" type="parTrans" cxnId="{AFDC79A2-CC71-4008-8043-915B75A64181}">
      <dgm:prSet/>
      <dgm:spPr/>
      <dgm:t>
        <a:bodyPr/>
        <a:lstStyle/>
        <a:p>
          <a:endParaRPr lang="ru-RU"/>
        </a:p>
      </dgm:t>
    </dgm:pt>
    <dgm:pt modelId="{93CBE499-D1DF-4CB5-933C-C6BD2678A5F7}" type="sibTrans" cxnId="{AFDC79A2-CC71-4008-8043-915B75A64181}">
      <dgm:prSet/>
      <dgm:spPr/>
      <dgm:t>
        <a:bodyPr/>
        <a:lstStyle/>
        <a:p>
          <a:endParaRPr lang="ru-RU"/>
        </a:p>
      </dgm:t>
    </dgm:pt>
    <dgm:pt modelId="{DFF19845-3F02-46E2-8CCD-275090853FC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Внедрение механизмов международных закупок</a:t>
          </a:r>
          <a:endParaRPr lang="ru-RU" dirty="0">
            <a:solidFill>
              <a:schemeClr val="tx1"/>
            </a:solidFill>
          </a:endParaRPr>
        </a:p>
      </dgm:t>
    </dgm:pt>
    <dgm:pt modelId="{42EBF65C-9FE0-4168-AFBE-BF7F82DD9CF5}" type="parTrans" cxnId="{CA8B08C7-FC4B-4816-8BDC-B20B2CD67CFA}">
      <dgm:prSet/>
      <dgm:spPr/>
      <dgm:t>
        <a:bodyPr/>
        <a:lstStyle/>
        <a:p>
          <a:endParaRPr lang="ru-RU"/>
        </a:p>
      </dgm:t>
    </dgm:pt>
    <dgm:pt modelId="{C1A93A42-9F08-4E0C-A15F-AF1541741AA7}" type="sibTrans" cxnId="{CA8B08C7-FC4B-4816-8BDC-B20B2CD67CFA}">
      <dgm:prSet/>
      <dgm:spPr/>
      <dgm:t>
        <a:bodyPr/>
        <a:lstStyle/>
        <a:p>
          <a:endParaRPr lang="ru-RU"/>
        </a:p>
      </dgm:t>
    </dgm:pt>
    <dgm:pt modelId="{F217A8B8-E2DA-4B71-9383-817AD588EE9B}">
      <dgm:prSet phldrT="[Текст]" custT="1"/>
      <dgm:spPr/>
      <dgm:t>
        <a:bodyPr/>
        <a:lstStyle/>
        <a:p>
          <a:r>
            <a:rPr lang="ru-RU" sz="1600" dirty="0" err="1" smtClean="0"/>
            <a:t>Адвокация</a:t>
          </a:r>
          <a:r>
            <a:rPr lang="ru-RU" sz="1600" dirty="0" smtClean="0"/>
            <a:t> внедрения механизмов международных закупок</a:t>
          </a:r>
          <a:endParaRPr lang="ru-RU" sz="1600" dirty="0"/>
        </a:p>
      </dgm:t>
    </dgm:pt>
    <dgm:pt modelId="{8CA30F3E-C290-4646-90A6-7D41D0A86C34}" type="parTrans" cxnId="{0A67F85B-4C97-47AF-BF7C-EA4EB150891E}">
      <dgm:prSet/>
      <dgm:spPr/>
      <dgm:t>
        <a:bodyPr/>
        <a:lstStyle/>
        <a:p>
          <a:endParaRPr lang="ru-RU"/>
        </a:p>
      </dgm:t>
    </dgm:pt>
    <dgm:pt modelId="{04A2DE1E-3693-44CB-9AC5-E56B4D386424}" type="sibTrans" cxnId="{0A67F85B-4C97-47AF-BF7C-EA4EB150891E}">
      <dgm:prSet/>
      <dgm:spPr/>
      <dgm:t>
        <a:bodyPr/>
        <a:lstStyle/>
        <a:p>
          <a:endParaRPr lang="ru-RU"/>
        </a:p>
      </dgm:t>
    </dgm:pt>
    <dgm:pt modelId="{B1E92F55-261A-46F9-AD31-DCC19194ED18}" type="pres">
      <dgm:prSet presAssocID="{DC47E2EE-EC67-43CE-86F8-059265EDC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3991D-E181-428D-AEA4-9E1944664757}" type="pres">
      <dgm:prSet presAssocID="{196C1965-0DB5-460F-9F0E-15C7D9178D55}" presName="linNode" presStyleCnt="0"/>
      <dgm:spPr/>
    </dgm:pt>
    <dgm:pt modelId="{778F763D-7DFF-48FA-B5BD-E56A1025A5F5}" type="pres">
      <dgm:prSet presAssocID="{196C1965-0DB5-460F-9F0E-15C7D9178D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3A7F7-F2B2-4AA1-9427-754434154BDB}" type="pres">
      <dgm:prSet presAssocID="{196C1965-0DB5-460F-9F0E-15C7D9178D55}" presName="descendantText" presStyleLbl="alignAccFollowNode1" presStyleIdx="0" presStyleCnt="3" custScaleY="13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68648-8D7D-4DC1-9724-32A00E0F0EC5}" type="pres">
      <dgm:prSet presAssocID="{F9C055F9-E60A-42CD-9CF7-334AB9224F06}" presName="sp" presStyleCnt="0"/>
      <dgm:spPr/>
    </dgm:pt>
    <dgm:pt modelId="{6CD03288-F6D8-41AC-A01E-9C2777B6EBF6}" type="pres">
      <dgm:prSet presAssocID="{959CEB50-7555-4D0A-BA99-0B142C2F4D8B}" presName="linNode" presStyleCnt="0"/>
      <dgm:spPr/>
    </dgm:pt>
    <dgm:pt modelId="{178DE257-F9D8-4E3E-A1CA-7EC4CC774B84}" type="pres">
      <dgm:prSet presAssocID="{959CEB50-7555-4D0A-BA99-0B142C2F4D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63AFF-EB15-4FD8-B815-AA715B2922A0}" type="pres">
      <dgm:prSet presAssocID="{959CEB50-7555-4D0A-BA99-0B142C2F4D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C2039-D2FE-4728-A46C-C90EE40CA0F7}" type="pres">
      <dgm:prSet presAssocID="{4AE6B2BC-8A4E-4CBE-853E-4148BFACD341}" presName="sp" presStyleCnt="0"/>
      <dgm:spPr/>
    </dgm:pt>
    <dgm:pt modelId="{36871EB8-D098-440B-A87F-3B8B1831F5C4}" type="pres">
      <dgm:prSet presAssocID="{DFF19845-3F02-46E2-8CCD-275090853FCF}" presName="linNode" presStyleCnt="0"/>
      <dgm:spPr/>
    </dgm:pt>
    <dgm:pt modelId="{61E96B9F-BA6A-44DA-9531-6D33C2A792FF}" type="pres">
      <dgm:prSet presAssocID="{DFF19845-3F02-46E2-8CCD-275090853F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ACE0E-528E-426E-A607-E2A96E883D63}" type="pres">
      <dgm:prSet presAssocID="{DFF19845-3F02-46E2-8CCD-275090853F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C79A2-CC71-4008-8043-915B75A64181}" srcId="{959CEB50-7555-4D0A-BA99-0B142C2F4D8B}" destId="{E292414F-254E-49D7-8286-F42E11B9B49E}" srcOrd="0" destOrd="0" parTransId="{D2C9B8FE-D2AF-4902-8616-4FEEF1352DAC}" sibTransId="{93CBE499-D1DF-4CB5-933C-C6BD2678A5F7}"/>
    <dgm:cxn modelId="{AE71468D-D3EA-4E37-A0B3-7056CC762710}" type="presOf" srcId="{E292414F-254E-49D7-8286-F42E11B9B49E}" destId="{DD663AFF-EB15-4FD8-B815-AA715B2922A0}" srcOrd="0" destOrd="0" presId="urn:microsoft.com/office/officeart/2005/8/layout/vList5"/>
    <dgm:cxn modelId="{2ABDBB31-7906-4574-8BA2-ED00D47C1EA1}" type="presOf" srcId="{B2F58772-4D8F-4401-AC5A-E69FC830BEB8}" destId="{4F13A7F7-F2B2-4AA1-9427-754434154BDB}" srcOrd="0" destOrd="0" presId="urn:microsoft.com/office/officeart/2005/8/layout/vList5"/>
    <dgm:cxn modelId="{0A67F85B-4C97-47AF-BF7C-EA4EB150891E}" srcId="{DFF19845-3F02-46E2-8CCD-275090853FCF}" destId="{F217A8B8-E2DA-4B71-9383-817AD588EE9B}" srcOrd="0" destOrd="0" parTransId="{8CA30F3E-C290-4646-90A6-7D41D0A86C34}" sibTransId="{04A2DE1E-3693-44CB-9AC5-E56B4D386424}"/>
    <dgm:cxn modelId="{98AD96C0-847E-424B-ABF3-1F599CCC0E1A}" srcId="{DC47E2EE-EC67-43CE-86F8-059265EDCC39}" destId="{959CEB50-7555-4D0A-BA99-0B142C2F4D8B}" srcOrd="1" destOrd="0" parTransId="{B0293310-4BB0-41AD-B4F0-7545822D4159}" sibTransId="{4AE6B2BC-8A4E-4CBE-853E-4148BFACD341}"/>
    <dgm:cxn modelId="{3F617DA4-BF1E-441C-8FC5-37174A867E0E}" type="presOf" srcId="{196C1965-0DB5-460F-9F0E-15C7D9178D55}" destId="{778F763D-7DFF-48FA-B5BD-E56A1025A5F5}" srcOrd="0" destOrd="0" presId="urn:microsoft.com/office/officeart/2005/8/layout/vList5"/>
    <dgm:cxn modelId="{49B6A725-ED2D-4C32-8884-2E5C18E84B51}" type="presOf" srcId="{959CEB50-7555-4D0A-BA99-0B142C2F4D8B}" destId="{178DE257-F9D8-4E3E-A1CA-7EC4CC774B84}" srcOrd="0" destOrd="0" presId="urn:microsoft.com/office/officeart/2005/8/layout/vList5"/>
    <dgm:cxn modelId="{1B32AF55-2D08-49F6-BF7A-02E17F4B5165}" srcId="{196C1965-0DB5-460F-9F0E-15C7D9178D55}" destId="{B2F58772-4D8F-4401-AC5A-E69FC830BEB8}" srcOrd="0" destOrd="0" parTransId="{E05FEF55-2B15-460A-838A-A1931F8041B4}" sibTransId="{F0132117-A872-4805-A99C-BB533371C297}"/>
    <dgm:cxn modelId="{CA8B08C7-FC4B-4816-8BDC-B20B2CD67CFA}" srcId="{DC47E2EE-EC67-43CE-86F8-059265EDCC39}" destId="{DFF19845-3F02-46E2-8CCD-275090853FCF}" srcOrd="2" destOrd="0" parTransId="{42EBF65C-9FE0-4168-AFBE-BF7F82DD9CF5}" sibTransId="{C1A93A42-9F08-4E0C-A15F-AF1541741AA7}"/>
    <dgm:cxn modelId="{39667C70-342D-4900-971A-DA573CA916F9}" type="presOf" srcId="{F217A8B8-E2DA-4B71-9383-817AD588EE9B}" destId="{59EACE0E-528E-426E-A607-E2A96E883D63}" srcOrd="0" destOrd="0" presId="urn:microsoft.com/office/officeart/2005/8/layout/vList5"/>
    <dgm:cxn modelId="{F23E33BC-8B2F-42F8-8343-1AE03720FED9}" srcId="{DC47E2EE-EC67-43CE-86F8-059265EDCC39}" destId="{196C1965-0DB5-460F-9F0E-15C7D9178D55}" srcOrd="0" destOrd="0" parTransId="{430E6985-498A-4546-A7D5-70763ED43FC8}" sibTransId="{F9C055F9-E60A-42CD-9CF7-334AB9224F06}"/>
    <dgm:cxn modelId="{9565E29D-B3F2-4479-8041-A26FFE0AEED0}" type="presOf" srcId="{DFF19845-3F02-46E2-8CCD-275090853FCF}" destId="{61E96B9F-BA6A-44DA-9531-6D33C2A792FF}" srcOrd="0" destOrd="0" presId="urn:microsoft.com/office/officeart/2005/8/layout/vList5"/>
    <dgm:cxn modelId="{041D97D4-8AA0-4CD3-9CC0-E3109FB411D7}" type="presOf" srcId="{DC47E2EE-EC67-43CE-86F8-059265EDCC39}" destId="{B1E92F55-261A-46F9-AD31-DCC19194ED18}" srcOrd="0" destOrd="0" presId="urn:microsoft.com/office/officeart/2005/8/layout/vList5"/>
    <dgm:cxn modelId="{14B90276-9708-4AFF-AA7E-D58E2970299B}" type="presParOf" srcId="{B1E92F55-261A-46F9-AD31-DCC19194ED18}" destId="{8A03991D-E181-428D-AEA4-9E1944664757}" srcOrd="0" destOrd="0" presId="urn:microsoft.com/office/officeart/2005/8/layout/vList5"/>
    <dgm:cxn modelId="{E085F220-3D6F-4821-85CC-D4CE818742B4}" type="presParOf" srcId="{8A03991D-E181-428D-AEA4-9E1944664757}" destId="{778F763D-7DFF-48FA-B5BD-E56A1025A5F5}" srcOrd="0" destOrd="0" presId="urn:microsoft.com/office/officeart/2005/8/layout/vList5"/>
    <dgm:cxn modelId="{D959DFDD-D5BC-4CEE-8CD7-1F6FF380B90E}" type="presParOf" srcId="{8A03991D-E181-428D-AEA4-9E1944664757}" destId="{4F13A7F7-F2B2-4AA1-9427-754434154BDB}" srcOrd="1" destOrd="0" presId="urn:microsoft.com/office/officeart/2005/8/layout/vList5"/>
    <dgm:cxn modelId="{EAEECC1D-6607-4006-B80D-DB339D0B359E}" type="presParOf" srcId="{B1E92F55-261A-46F9-AD31-DCC19194ED18}" destId="{24668648-8D7D-4DC1-9724-32A00E0F0EC5}" srcOrd="1" destOrd="0" presId="urn:microsoft.com/office/officeart/2005/8/layout/vList5"/>
    <dgm:cxn modelId="{065E234A-533B-487D-977D-9001F5B985EE}" type="presParOf" srcId="{B1E92F55-261A-46F9-AD31-DCC19194ED18}" destId="{6CD03288-F6D8-41AC-A01E-9C2777B6EBF6}" srcOrd="2" destOrd="0" presId="urn:microsoft.com/office/officeart/2005/8/layout/vList5"/>
    <dgm:cxn modelId="{2E9E8827-1B40-47DB-A40A-DC8F0CE6F1A8}" type="presParOf" srcId="{6CD03288-F6D8-41AC-A01E-9C2777B6EBF6}" destId="{178DE257-F9D8-4E3E-A1CA-7EC4CC774B84}" srcOrd="0" destOrd="0" presId="urn:microsoft.com/office/officeart/2005/8/layout/vList5"/>
    <dgm:cxn modelId="{66D3E23E-90D6-44AF-AAC7-26389CA6D01D}" type="presParOf" srcId="{6CD03288-F6D8-41AC-A01E-9C2777B6EBF6}" destId="{DD663AFF-EB15-4FD8-B815-AA715B2922A0}" srcOrd="1" destOrd="0" presId="urn:microsoft.com/office/officeart/2005/8/layout/vList5"/>
    <dgm:cxn modelId="{6EE98FDE-1B41-44CB-9252-8D3C56CEB809}" type="presParOf" srcId="{B1E92F55-261A-46F9-AD31-DCC19194ED18}" destId="{29AC2039-D2FE-4728-A46C-C90EE40CA0F7}" srcOrd="3" destOrd="0" presId="urn:microsoft.com/office/officeart/2005/8/layout/vList5"/>
    <dgm:cxn modelId="{D44581B1-30C0-43A7-A8EE-CE4BDEC9EFE1}" type="presParOf" srcId="{B1E92F55-261A-46F9-AD31-DCC19194ED18}" destId="{36871EB8-D098-440B-A87F-3B8B1831F5C4}" srcOrd="4" destOrd="0" presId="urn:microsoft.com/office/officeart/2005/8/layout/vList5"/>
    <dgm:cxn modelId="{9B35DE74-99AE-4D0D-B542-A1CBD31753C2}" type="presParOf" srcId="{36871EB8-D098-440B-A87F-3B8B1831F5C4}" destId="{61E96B9F-BA6A-44DA-9531-6D33C2A792FF}" srcOrd="0" destOrd="0" presId="urn:microsoft.com/office/officeart/2005/8/layout/vList5"/>
    <dgm:cxn modelId="{38CF95A9-20DA-40BC-AE70-73B06534101C}" type="presParOf" srcId="{36871EB8-D098-440B-A87F-3B8B1831F5C4}" destId="{59EACE0E-528E-426E-A607-E2A96E883D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948C2-24E5-4398-B8AE-F80EF063E534}">
      <dsp:nvSpPr>
        <dsp:cNvPr id="0" name=""/>
        <dsp:cNvSpPr/>
      </dsp:nvSpPr>
      <dsp:spPr>
        <a:xfrm>
          <a:off x="200734" y="652362"/>
          <a:ext cx="1249439" cy="57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81ABB-24E5-4DB2-8621-CF0E3EB361FE}">
      <dsp:nvSpPr>
        <dsp:cNvPr id="0" name=""/>
        <dsp:cNvSpPr/>
      </dsp:nvSpPr>
      <dsp:spPr>
        <a:xfrm>
          <a:off x="82576" y="387710"/>
          <a:ext cx="2211589" cy="2683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Базовая </a:t>
          </a:r>
          <a:r>
            <a:rPr lang="ru-RU" sz="1400" b="1" kern="1200" dirty="0" smtClean="0">
              <a:solidFill>
                <a:schemeClr val="tx1"/>
              </a:solidFill>
            </a:rPr>
            <a:t>оценка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Барьеры к доступу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Оценка финансирования</a:t>
          </a:r>
        </a:p>
      </dsp:txBody>
      <dsp:txXfrm>
        <a:off x="147351" y="452485"/>
        <a:ext cx="2082039" cy="2553572"/>
      </dsp:txXfrm>
    </dsp:sp>
    <dsp:sp modelId="{FB6CDFB7-E264-420B-8A4D-594F9EB7B384}">
      <dsp:nvSpPr>
        <dsp:cNvPr id="0" name=""/>
        <dsp:cNvSpPr/>
      </dsp:nvSpPr>
      <dsp:spPr>
        <a:xfrm>
          <a:off x="2088230" y="1497427"/>
          <a:ext cx="628911" cy="3698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88230" y="1571388"/>
        <a:ext cx="517969" cy="221885"/>
      </dsp:txXfrm>
    </dsp:sp>
    <dsp:sp modelId="{3B7FBE1B-181F-4F5C-8913-DAEF8F6438AA}">
      <dsp:nvSpPr>
        <dsp:cNvPr id="0" name=""/>
        <dsp:cNvSpPr/>
      </dsp:nvSpPr>
      <dsp:spPr>
        <a:xfrm>
          <a:off x="7269705" y="2404538"/>
          <a:ext cx="786124" cy="3638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52866-EE1B-416B-854D-62DD22E60708}">
      <dsp:nvSpPr>
        <dsp:cNvPr id="0" name=""/>
        <dsp:cNvSpPr/>
      </dsp:nvSpPr>
      <dsp:spPr>
        <a:xfrm>
          <a:off x="2824468" y="387425"/>
          <a:ext cx="3242616" cy="2589746"/>
        </a:xfrm>
        <a:prstGeom prst="roundRect">
          <a:avLst>
            <a:gd name="adj" fmla="val 10000"/>
          </a:avLst>
        </a:prstGeom>
        <a:solidFill>
          <a:schemeClr val="accent5">
            <a:hueOff val="-3611399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Региональный </a:t>
          </a:r>
          <a:r>
            <a:rPr lang="ru-RU" sz="2000" b="1" kern="1200" dirty="0" err="1">
              <a:solidFill>
                <a:schemeClr val="tx1"/>
              </a:solidFill>
            </a:rPr>
            <a:t>адвокационный</a:t>
          </a:r>
          <a:r>
            <a:rPr lang="ru-RU" sz="2000" b="1" kern="1200" dirty="0">
              <a:solidFill>
                <a:schemeClr val="tx1"/>
              </a:solidFill>
            </a:rPr>
            <a:t> план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Приоритетные активности в </a:t>
          </a:r>
          <a:r>
            <a:rPr lang="ru-RU" sz="1400" kern="1200" dirty="0" smtClean="0">
              <a:solidFill>
                <a:schemeClr val="tx1"/>
              </a:solidFill>
            </a:rPr>
            <a:t>обеспечении </a:t>
          </a:r>
          <a:r>
            <a:rPr lang="ru-RU" sz="1400" kern="1200" dirty="0">
              <a:solidFill>
                <a:schemeClr val="tx1"/>
              </a:solidFill>
            </a:rPr>
            <a:t>доступа к услугам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Приоритетные активности в </a:t>
          </a:r>
          <a:r>
            <a:rPr lang="ru-RU" sz="1400" kern="1200" dirty="0" smtClean="0">
              <a:solidFill>
                <a:schemeClr val="tx1"/>
              </a:solidFill>
            </a:rPr>
            <a:t>обеспечении </a:t>
          </a:r>
          <a:r>
            <a:rPr lang="ru-RU" sz="1400" kern="1200" dirty="0">
              <a:solidFill>
                <a:schemeClr val="tx1"/>
              </a:solidFill>
            </a:rPr>
            <a:t>финансирования</a:t>
          </a:r>
        </a:p>
      </dsp:txBody>
      <dsp:txXfrm>
        <a:off x="2900319" y="463276"/>
        <a:ext cx="3090914" cy="2438044"/>
      </dsp:txXfrm>
    </dsp:sp>
    <dsp:sp modelId="{FC0E188B-1960-4F86-BBC9-A3D75A43EEB5}">
      <dsp:nvSpPr>
        <dsp:cNvPr id="0" name=""/>
        <dsp:cNvSpPr/>
      </dsp:nvSpPr>
      <dsp:spPr>
        <a:xfrm rot="10708831">
          <a:off x="7763974" y="3001514"/>
          <a:ext cx="2042003" cy="41572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7888671" y="3083006"/>
        <a:ext cx="1917284" cy="249437"/>
      </dsp:txXfrm>
    </dsp:sp>
    <dsp:sp modelId="{84B5F21B-E9FD-4B41-8EFE-A56B54A8B1A6}">
      <dsp:nvSpPr>
        <dsp:cNvPr id="0" name=""/>
        <dsp:cNvSpPr/>
      </dsp:nvSpPr>
      <dsp:spPr>
        <a:xfrm>
          <a:off x="886358" y="2488441"/>
          <a:ext cx="551102" cy="54091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E9BCE-6804-49FF-94DA-9DF42C965FB9}">
      <dsp:nvSpPr>
        <dsp:cNvPr id="0" name=""/>
        <dsp:cNvSpPr/>
      </dsp:nvSpPr>
      <dsp:spPr>
        <a:xfrm>
          <a:off x="6607647" y="377035"/>
          <a:ext cx="1987086" cy="2752016"/>
        </a:xfrm>
        <a:prstGeom prst="roundRect">
          <a:avLst>
            <a:gd name="adj" fmla="val 10000"/>
          </a:avLst>
        </a:prstGeom>
        <a:solidFill>
          <a:schemeClr val="accent5">
            <a:hueOff val="-7222798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Повторная </a:t>
          </a:r>
          <a:r>
            <a:rPr lang="ru-RU" sz="1400" b="1" kern="1200" dirty="0" smtClean="0">
              <a:solidFill>
                <a:schemeClr val="tx1"/>
              </a:solidFill>
            </a:rPr>
            <a:t>оценка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Барьеры к доступу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Оценка финансирования</a:t>
          </a:r>
        </a:p>
      </dsp:txBody>
      <dsp:txXfrm>
        <a:off x="6665847" y="435235"/>
        <a:ext cx="1870686" cy="263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3A7F7-F2B2-4AA1-9427-754434154BDB}">
      <dsp:nvSpPr>
        <dsp:cNvPr id="0" name=""/>
        <dsp:cNvSpPr/>
      </dsp:nvSpPr>
      <dsp:spPr>
        <a:xfrm rot="5400000">
          <a:off x="4888696" y="-1990328"/>
          <a:ext cx="1169453" cy="515145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Адвокация</a:t>
          </a:r>
          <a:r>
            <a:rPr lang="ru-RU" sz="1600" kern="1200" dirty="0" smtClean="0"/>
            <a:t> принятия госпрограммы и национального плана перехода на </a:t>
          </a:r>
          <a:r>
            <a:rPr lang="ru-RU" sz="1600" kern="1200" dirty="0" err="1" smtClean="0"/>
            <a:t>гос.финансирование</a:t>
          </a:r>
          <a:endParaRPr lang="ru-RU" sz="1600" kern="1200" dirty="0"/>
        </a:p>
      </dsp:txBody>
      <dsp:txXfrm rot="-5400000">
        <a:off x="2897694" y="57762"/>
        <a:ext cx="5094369" cy="1055277"/>
      </dsp:txXfrm>
    </dsp:sp>
    <dsp:sp modelId="{778F763D-7DFF-48FA-B5BD-E56A1025A5F5}">
      <dsp:nvSpPr>
        <dsp:cNvPr id="0" name=""/>
        <dsp:cNvSpPr/>
      </dsp:nvSpPr>
      <dsp:spPr>
        <a:xfrm>
          <a:off x="0" y="28284"/>
          <a:ext cx="2897694" cy="11142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Финансирование программ </a:t>
          </a:r>
          <a:r>
            <a:rPr lang="ru-RU" sz="1800" kern="1200" dirty="0" err="1" smtClean="0">
              <a:solidFill>
                <a:schemeClr val="tx1"/>
              </a:solidFill>
            </a:rPr>
            <a:t>проф-ки</a:t>
          </a:r>
          <a:r>
            <a:rPr lang="ru-RU" sz="1800" kern="1200" dirty="0" smtClean="0">
              <a:solidFill>
                <a:schemeClr val="tx1"/>
              </a:solidFill>
            </a:rPr>
            <a:t> и лечения ВИЧ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392" y="82676"/>
        <a:ext cx="2788910" cy="1005447"/>
      </dsp:txXfrm>
    </dsp:sp>
    <dsp:sp modelId="{DD663AFF-EB15-4FD8-B815-AA715B2922A0}">
      <dsp:nvSpPr>
        <dsp:cNvPr id="0" name=""/>
        <dsp:cNvSpPr/>
      </dsp:nvSpPr>
      <dsp:spPr>
        <a:xfrm rot="5400000">
          <a:off x="5038436" y="-797812"/>
          <a:ext cx="891385" cy="5161533"/>
        </a:xfrm>
        <a:prstGeom prst="round2SameRect">
          <a:avLst/>
        </a:prstGeom>
        <a:solidFill>
          <a:schemeClr val="accent5">
            <a:tint val="40000"/>
            <a:alpha val="90000"/>
            <a:hueOff val="-3694025"/>
            <a:satOff val="36608"/>
            <a:lumOff val="32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94025"/>
              <a:satOff val="36608"/>
              <a:lumOff val="3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Внедрение Государственного социального заказа в системе здравоохранения</a:t>
          </a:r>
          <a:endParaRPr lang="ru-RU" sz="1600" kern="1200" dirty="0"/>
        </a:p>
      </dsp:txBody>
      <dsp:txXfrm rot="-5400000">
        <a:off x="2903362" y="1380776"/>
        <a:ext cx="5118019" cy="804357"/>
      </dsp:txXfrm>
    </dsp:sp>
    <dsp:sp modelId="{178DE257-F9D8-4E3E-A1CA-7EC4CC774B84}">
      <dsp:nvSpPr>
        <dsp:cNvPr id="0" name=""/>
        <dsp:cNvSpPr/>
      </dsp:nvSpPr>
      <dsp:spPr>
        <a:xfrm>
          <a:off x="0" y="1225838"/>
          <a:ext cx="2903362" cy="1114231"/>
        </a:xfrm>
        <a:prstGeom prst="roundRect">
          <a:avLst/>
        </a:prstGeom>
        <a:solidFill>
          <a:schemeClr val="accent5">
            <a:hueOff val="-3611399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Адвокация</a:t>
          </a:r>
          <a:r>
            <a:rPr lang="ru-RU" sz="1800" kern="1200" dirty="0" smtClean="0">
              <a:solidFill>
                <a:schemeClr val="tx1"/>
              </a:solidFill>
            </a:rPr>
            <a:t> государственного социального заказа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392" y="1280230"/>
        <a:ext cx="2794578" cy="1005447"/>
      </dsp:txXfrm>
    </dsp:sp>
    <dsp:sp modelId="{59EACE0E-528E-426E-A607-E2A96E883D63}">
      <dsp:nvSpPr>
        <dsp:cNvPr id="0" name=""/>
        <dsp:cNvSpPr/>
      </dsp:nvSpPr>
      <dsp:spPr>
        <a:xfrm rot="5400000">
          <a:off x="5038436" y="372130"/>
          <a:ext cx="891385" cy="5161533"/>
        </a:xfrm>
        <a:prstGeom prst="round2SameRect">
          <a:avLst/>
        </a:prstGeom>
        <a:solidFill>
          <a:schemeClr val="accent5">
            <a:tint val="40000"/>
            <a:alpha val="90000"/>
            <a:hueOff val="-7388050"/>
            <a:satOff val="73216"/>
            <a:lumOff val="646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88050"/>
              <a:satOff val="73216"/>
              <a:lumOff val="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Адвокация</a:t>
          </a:r>
          <a:r>
            <a:rPr lang="ru-RU" sz="1600" kern="1200" dirty="0" smtClean="0"/>
            <a:t> внедрения механизмов международных закупок</a:t>
          </a:r>
          <a:endParaRPr lang="ru-RU" sz="1600" kern="1200" dirty="0"/>
        </a:p>
      </dsp:txBody>
      <dsp:txXfrm rot="-5400000">
        <a:off x="2903362" y="2550718"/>
        <a:ext cx="5118019" cy="804357"/>
      </dsp:txXfrm>
    </dsp:sp>
    <dsp:sp modelId="{61E96B9F-BA6A-44DA-9531-6D33C2A792FF}">
      <dsp:nvSpPr>
        <dsp:cNvPr id="0" name=""/>
        <dsp:cNvSpPr/>
      </dsp:nvSpPr>
      <dsp:spPr>
        <a:xfrm>
          <a:off x="0" y="2395781"/>
          <a:ext cx="2903362" cy="1114231"/>
        </a:xfrm>
        <a:prstGeom prst="roundRect">
          <a:avLst/>
        </a:prstGeom>
        <a:solidFill>
          <a:schemeClr val="accent5">
            <a:hueOff val="-7222798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Внедрение механизмов международных закупок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392" y="2450173"/>
        <a:ext cx="2794578" cy="1005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2570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98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50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191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wrap="square" lIns="91416" tIns="91416" rIns="91416" bIns="91416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29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60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wrap="square" lIns="91416" tIns="91416" rIns="91416" bIns="91416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36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04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785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48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93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816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82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63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233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uk" sz="1000">
                <a:solidFill>
                  <a:schemeClr val="dk2"/>
                </a:solidFill>
              </a:rPr>
              <a:t>‹#›</a:t>
            </a:fld>
            <a:endParaRPr lang="uk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2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15.png"/><Relationship Id="rId10" Type="http://schemas.openxmlformats.org/officeDocument/2006/relationships/image" Target="../media/image39.jpeg"/><Relationship Id="rId4" Type="http://schemas.openxmlformats.org/officeDocument/2006/relationships/image" Target="../media/image14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2.xml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004527" y="1230502"/>
            <a:ext cx="7134946" cy="1341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/>
            <a:r>
              <a:rPr lang="ru-RU" sz="1800" b="1" dirty="0"/>
              <a:t>Встреча </a:t>
            </a:r>
            <a:r>
              <a:rPr lang="ru-RU" sz="1800" b="1" dirty="0" smtClean="0"/>
              <a:t>РКГ</a:t>
            </a:r>
            <a:r>
              <a:rPr lang="en-US" sz="1800" b="1" dirty="0" smtClean="0"/>
              <a:t>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рамках программы Глобального фонда «Партнерство </a:t>
            </a:r>
            <a:r>
              <a:rPr lang="ru-RU" sz="1800" b="1" dirty="0"/>
              <a:t>ради равного доступа к континууму услуг в связи с ВИЧ-инфекцией в регионе ВЕЦА</a:t>
            </a:r>
            <a:r>
              <a:rPr lang="ru-RU" sz="1800" b="1" dirty="0" smtClean="0"/>
              <a:t>» 2015 – 2018 г.</a:t>
            </a:r>
            <a:endParaRPr lang="uk-UA" sz="1800" b="1" dirty="0"/>
          </a:p>
        </p:txBody>
      </p:sp>
      <p:sp>
        <p:nvSpPr>
          <p:cNvPr id="59" name="Shape 59"/>
          <p:cNvSpPr txBox="1"/>
          <p:nvPr/>
        </p:nvSpPr>
        <p:spPr>
          <a:xfrm>
            <a:off x="270869" y="3003798"/>
            <a:ext cx="8710800" cy="4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" sz="1800" b="1" dirty="0"/>
              <a:t>МБО «Восточноевропейское и Центральноазиатское Объединение ЛЖВ»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520099" y="4501969"/>
            <a:ext cx="2750100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" b="1" dirty="0"/>
              <a:t>Киев, Украина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527550" y="4503155"/>
            <a:ext cx="2386200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en-US" b="1" dirty="0" smtClean="0"/>
              <a:t>26</a:t>
            </a:r>
            <a:r>
              <a:rPr lang="ru-RU" b="1" dirty="0" smtClean="0"/>
              <a:t> </a:t>
            </a:r>
            <a:r>
              <a:rPr lang="ru-RU" b="1" dirty="0" smtClean="0"/>
              <a:t>марта</a:t>
            </a:r>
            <a:r>
              <a:rPr lang="uk" b="1" dirty="0" smtClean="0"/>
              <a:t> 2018 </a:t>
            </a:r>
            <a:r>
              <a:rPr lang="uk" b="1" dirty="0"/>
              <a:t>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099" y="3651870"/>
            <a:ext cx="5242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</a:t>
            </a:r>
            <a:r>
              <a:rPr lang="ru-RU" dirty="0" err="1" smtClean="0"/>
              <a:t>Косинов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Менеджер проекта ГФ «Партнерство ради равного доступа»</a:t>
            </a:r>
            <a:endParaRPr lang="uk-UA" dirty="0"/>
          </a:p>
        </p:txBody>
      </p:sp>
      <p:pic>
        <p:nvPicPr>
          <p:cNvPr id="10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300" y="3989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240" y="659974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277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5" y="2091550"/>
            <a:ext cx="7858123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448" y="2287471"/>
            <a:ext cx="4499776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0" y="1385651"/>
            <a:ext cx="3825999" cy="4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475" y="3672676"/>
            <a:ext cx="3770886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18350" y="1411763"/>
            <a:ext cx="50334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Эстония</a:t>
            </a:r>
            <a:endParaRPr lang="uk" sz="1600" b="1" dirty="0">
              <a:solidFill>
                <a:srgbClr val="C00000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2065500" y="3672675"/>
            <a:ext cx="5013000" cy="4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b="1" dirty="0" smtClean="0">
                <a:solidFill>
                  <a:srgbClr val="C00000"/>
                </a:solidFill>
              </a:rPr>
              <a:t>01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t-EE" b="1" dirty="0" smtClean="0">
                <a:solidFill>
                  <a:srgbClr val="C00000"/>
                </a:solidFill>
              </a:rPr>
              <a:t>02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t-EE" b="1" dirty="0" smtClean="0">
                <a:solidFill>
                  <a:srgbClr val="C00000"/>
                </a:solidFill>
              </a:rPr>
              <a:t>2017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et-EE" b="1" dirty="0" smtClean="0">
                <a:solidFill>
                  <a:srgbClr val="C00000"/>
                </a:solidFill>
              </a:rPr>
              <a:t>31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t-EE" b="1" dirty="0" smtClean="0">
                <a:solidFill>
                  <a:srgbClr val="C00000"/>
                </a:solidFill>
              </a:rPr>
              <a:t>2018</a:t>
            </a:r>
            <a:endParaRPr lang="uk" b="1" dirty="0">
              <a:solidFill>
                <a:srgbClr val="C00000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288050" y="2279400"/>
            <a:ext cx="3150600" cy="9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dirty="0">
                <a:solidFill>
                  <a:srgbClr val="C00000"/>
                </a:solidFill>
              </a:rPr>
              <a:t>Эстонская сеть людей живущих с ВИЧ (</a:t>
            </a:r>
            <a:r>
              <a:rPr lang="et-EE" dirty="0">
                <a:solidFill>
                  <a:srgbClr val="C00000"/>
                </a:solidFill>
              </a:rPr>
              <a:t>#EHPV)</a:t>
            </a: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908525" y="2441550"/>
            <a:ext cx="4038300" cy="9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C00000"/>
                </a:solidFill>
              </a:rPr>
              <a:t>Сообщество людей Эстонии, употребляющих психотропные вещества (</a:t>
            </a:r>
            <a:r>
              <a:rPr lang="et-EE" dirty="0">
                <a:solidFill>
                  <a:srgbClr val="C00000"/>
                </a:solidFill>
              </a:rPr>
              <a:t>LUNEST)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C00000"/>
                </a:solidFill>
              </a:rPr>
              <a:t>Сообщество ЛГБТ Эстонии (</a:t>
            </a:r>
            <a:r>
              <a:rPr lang="et-EE" dirty="0">
                <a:solidFill>
                  <a:srgbClr val="C00000"/>
                </a:solidFill>
              </a:rPr>
              <a:t>VEK LGBT)</a:t>
            </a: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2F25C2-0428-43A4-91B2-7D20DD4D8FFE}"/>
              </a:ext>
            </a:extLst>
          </p:cNvPr>
          <p:cNvSpPr/>
          <p:nvPr/>
        </p:nvSpPr>
        <p:spPr>
          <a:xfrm>
            <a:off x="3894758" y="1146519"/>
            <a:ext cx="139160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флаг страны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998" y="1090746"/>
            <a:ext cx="1613121" cy="10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4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51520" y="418628"/>
            <a:ext cx="6969702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Достижения адвокации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Эстония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224" y="4757222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E8663D-8B04-4466-8CD1-1B147E97153C}"/>
              </a:ext>
            </a:extLst>
          </p:cNvPr>
          <p:cNvSpPr/>
          <p:nvPr/>
        </p:nvSpPr>
        <p:spPr>
          <a:xfrm>
            <a:off x="395536" y="1860827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 итогу встреч c Институтом здоровья была достигнута договорённость о выделении дополнительного финансирования для ставок координатора по тестированию и консультанта по тестированию и связью с лечением для МСМ в вопросе ВИЧ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Представитель консорциума от </a:t>
            </a:r>
            <a:r>
              <a:rPr lang="ru-RU" dirty="0" err="1">
                <a:solidFill>
                  <a:schemeClr val="tx1"/>
                </a:solidFill>
              </a:rPr>
              <a:t>Лунэст</a:t>
            </a:r>
            <a:r>
              <a:rPr lang="ru-RU" dirty="0">
                <a:solidFill>
                  <a:schemeClr val="tx1"/>
                </a:solidFill>
              </a:rPr>
              <a:t> был приглашён в комиссию по наркотикам при министерстве, где удалось заострить внимание чиновников на проблемах людей, употребляющих наркотики, особенно освобождающихся из мест заключения.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Организационное </a:t>
            </a:r>
            <a:r>
              <a:rPr lang="ru-RU" dirty="0">
                <a:solidFill>
                  <a:schemeClr val="tx1"/>
                </a:solidFill>
              </a:rPr>
              <a:t>развитие </a:t>
            </a:r>
            <a:r>
              <a:rPr lang="ru-RU" dirty="0" smtClean="0">
                <a:solidFill>
                  <a:schemeClr val="tx1"/>
                </a:solidFill>
              </a:rPr>
              <a:t>(новый консорциум ЛУНЭСТ И ВЕК ЛГБТ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Встреча с Министром социального развития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239BAD-4F32-4158-9215-DD5C7F7EC4B5}"/>
              </a:ext>
            </a:extLst>
          </p:cNvPr>
          <p:cNvSpPr txBox="1"/>
          <p:nvPr/>
        </p:nvSpPr>
        <p:spPr>
          <a:xfrm>
            <a:off x="251520" y="1109490"/>
            <a:ext cx="786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Усиления роли сообществ в принятии решений по поводу инвестиций и управления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программами в сфере ВИЧ и прав человека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4E875973-6601-4792-947C-F8403CF8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7494"/>
            <a:ext cx="1323893" cy="84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7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0" y="151500"/>
            <a:ext cx="8656623" cy="9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375050" y="395650"/>
            <a:ext cx="50130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 smtClean="0">
                <a:solidFill>
                  <a:srgbClr val="C00000"/>
                </a:solidFill>
              </a:rPr>
              <a:t>Приоритетные задачи адвокации</a:t>
            </a:r>
            <a:r>
              <a:rPr lang="en-US" sz="1800" b="1" dirty="0" smtClean="0">
                <a:solidFill>
                  <a:srgbClr val="C00000"/>
                </a:solidFill>
              </a:rPr>
              <a:t>  2018  </a:t>
            </a:r>
            <a:endParaRPr lang="uk" sz="1800" b="1" dirty="0">
              <a:solidFill>
                <a:srgbClr val="C00000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5" y="1407275"/>
            <a:ext cx="9018024" cy="22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56363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Участие </a:t>
            </a:r>
            <a:r>
              <a:rPr lang="ru-RU" dirty="0">
                <a:solidFill>
                  <a:schemeClr val="tx1"/>
                </a:solidFill>
              </a:rPr>
              <a:t>сообществ в разработке стратегии по ВИЧ на 2018 – 2021 гг.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</a:rPr>
              <a:t>Адвокация</a:t>
            </a:r>
            <a:r>
              <a:rPr lang="ru-RU" dirty="0">
                <a:solidFill>
                  <a:schemeClr val="tx1"/>
                </a:solidFill>
              </a:rPr>
              <a:t> тестирования на базе </a:t>
            </a:r>
            <a:r>
              <a:rPr lang="ru-RU" dirty="0" smtClean="0">
                <a:solidFill>
                  <a:schemeClr val="tx1"/>
                </a:solidFill>
              </a:rPr>
              <a:t>сообществ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Пересмотр нормативов оказания услуг </a:t>
            </a:r>
            <a:r>
              <a:rPr lang="ru-RU" dirty="0" smtClean="0">
                <a:solidFill>
                  <a:schemeClr val="tx1"/>
                </a:solidFill>
              </a:rPr>
              <a:t>сообществам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Готовится к запуску веб-сайт консорциума на основе </a:t>
            </a:r>
            <a:r>
              <a:rPr lang="ru-RU" dirty="0" err="1">
                <a:solidFill>
                  <a:schemeClr val="tx1"/>
                </a:solidFill>
              </a:rPr>
              <a:t>мультисекторального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механизма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организационного потенциала и финансовой устойчивости консорциума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1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Достижения адвокации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Эстония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224" y="4757222"/>
            <a:ext cx="2377408" cy="2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D550924-2281-4578-998F-59C1ACCF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18802"/>
            <a:ext cx="6513153" cy="363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5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277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5" y="2091550"/>
            <a:ext cx="7858123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448" y="2340662"/>
            <a:ext cx="4499776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0" y="1385651"/>
            <a:ext cx="3825999" cy="4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475" y="3672676"/>
            <a:ext cx="3770886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18350" y="1411763"/>
            <a:ext cx="50334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600" b="1" dirty="0">
                <a:solidFill>
                  <a:srgbClr val="C00000"/>
                </a:solidFill>
              </a:rPr>
              <a:t>СТРАНА:       </a:t>
            </a:r>
            <a:r>
              <a:rPr lang="ru-RU" sz="1600" b="1" dirty="0">
                <a:solidFill>
                  <a:srgbClr val="C00000"/>
                </a:solidFill>
              </a:rPr>
              <a:t>Россия</a:t>
            </a:r>
            <a:endParaRPr lang="uk" sz="1600" b="1" dirty="0">
              <a:solidFill>
                <a:srgbClr val="C00000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2065500" y="3672675"/>
            <a:ext cx="5013000" cy="4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rgbClr val="C00000"/>
                </a:solidFill>
              </a:rPr>
              <a:t>01 июня 2017 г. – 31 марта 2018 г.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288050" y="2279400"/>
            <a:ext cx="3150600" cy="9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Лидер консорциума: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РОО «Центр плюс»</a:t>
            </a: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716016" y="2441550"/>
            <a:ext cx="4230809" cy="9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rgbClr val="C00000"/>
                </a:solidFill>
              </a:rPr>
              <a:t>Участники консорциума: </a:t>
            </a:r>
            <a:r>
              <a:rPr lang="uk" dirty="0">
                <a:solidFill>
                  <a:srgbClr val="C00000"/>
                </a:solidFill>
              </a:rPr>
              <a:t/>
            </a:r>
            <a:br>
              <a:rPr lang="uk" dirty="0">
                <a:solidFill>
                  <a:srgbClr val="C00000"/>
                </a:solidFill>
              </a:rPr>
            </a:br>
            <a:r>
              <a:rPr lang="uk" dirty="0">
                <a:solidFill>
                  <a:srgbClr val="C00000"/>
                </a:solidFill>
              </a:rPr>
              <a:t>Фонд «Зеркало», Фонд «Астра</a:t>
            </a:r>
            <a:r>
              <a:rPr lang="uk" dirty="0" smtClean="0">
                <a:solidFill>
                  <a:srgbClr val="C00000"/>
                </a:solidFill>
              </a:rPr>
              <a:t>»,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uk" dirty="0" smtClean="0">
                <a:solidFill>
                  <a:srgbClr val="C00000"/>
                </a:solidFill>
              </a:rPr>
              <a:t>Фонд </a:t>
            </a:r>
            <a:r>
              <a:rPr lang="uk" dirty="0">
                <a:solidFill>
                  <a:srgbClr val="C00000"/>
                </a:solidFill>
              </a:rPr>
              <a:t>«Шаги»,  ВОО ОЛЖВ, МООО «Позитивная Область»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C49571A-5778-4F15-B00F-BDC5E873CFF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05" y="1189601"/>
            <a:ext cx="1378789" cy="8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77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0" y="155150"/>
            <a:ext cx="8622174" cy="9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375050" y="395650"/>
            <a:ext cx="50130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rgbClr val="C00000"/>
                </a:solidFill>
              </a:rPr>
              <a:t>Основные достижения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6" y="1194243"/>
            <a:ext cx="9018024" cy="38257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4">
            <a:extLst>
              <a:ext uri="{FF2B5EF4-FFF2-40B4-BE49-F238E27FC236}">
                <a16:creationId xmlns:a16="http://schemas.microsoft.com/office/drawing/2014/main" xmlns="" id="{FCCF2EBE-ED8B-47FC-A76B-EC7323B2C666}"/>
              </a:ext>
            </a:extLst>
          </p:cNvPr>
          <p:cNvSpPr txBox="1"/>
          <p:nvPr/>
        </p:nvSpPr>
        <p:spPr>
          <a:xfrm>
            <a:off x="894303" y="1211636"/>
            <a:ext cx="7958295" cy="2592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 итогам реализации проекта уже есть организации получающие гос. финансирование, в том числе члены консорциума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Проведены встречи сообществ КГН, созданы площадки сообществ КГН, выявлены лидеры из числа КГН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Силами сообществ КГН проводится мониторинг доступа к гос. финансированию для НКО, работающих в области ВИЧ/СПИДа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Начался сбор данных о </a:t>
            </a:r>
            <a:r>
              <a:rPr lang="ru-RU" dirty="0" smtClean="0">
                <a:solidFill>
                  <a:schemeClr val="tx1"/>
                </a:solidFill>
              </a:rPr>
              <a:t>правонарушениях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 уровень компетенции сотрудников консорциума  в области доступа к гос. </a:t>
            </a:r>
            <a:r>
              <a:rPr lang="ru-RU" dirty="0" smtClean="0">
                <a:solidFill>
                  <a:schemeClr val="tx1"/>
                </a:solidFill>
              </a:rPr>
              <a:t>Финансированию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 анализ мониторинга доступа к гос. финансированию в 16 регионах РФ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Выпущены информационные материалы о возможностях получения НКО государственного финансирования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Работают площадки сообществ КГН</a:t>
            </a:r>
          </a:p>
          <a:p>
            <a:pPr marL="285750" lvl="0" indent="-285750">
              <a:buFontTx/>
              <a:buChar char="-"/>
            </a:pPr>
            <a:endParaRPr lang="uk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u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1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0" y="151675"/>
            <a:ext cx="8422072" cy="9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375050" y="395650"/>
            <a:ext cx="50130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rgbClr val="C00000"/>
                </a:solidFill>
              </a:rPr>
              <a:t>Основные мероприятия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3" y="1165175"/>
            <a:ext cx="2724673" cy="1532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99" y="2783548"/>
            <a:ext cx="2353013" cy="1764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39" y="1048981"/>
            <a:ext cx="2540388" cy="1692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14" y="879775"/>
            <a:ext cx="3274979" cy="1842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43" y="2697805"/>
            <a:ext cx="2282218" cy="1711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14" y="2783548"/>
            <a:ext cx="2739382" cy="1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5" y="144625"/>
            <a:ext cx="8551577" cy="9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375050" y="395650"/>
            <a:ext cx="64659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rgbClr val="C00000"/>
                </a:solidFill>
              </a:rPr>
              <a:t>Приоритетные задачи на 2018 год </a:t>
            </a:r>
            <a:endParaRPr lang="uk" sz="1800" b="1" dirty="0">
              <a:solidFill>
                <a:srgbClr val="C00000"/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5" y="1407275"/>
            <a:ext cx="9018024" cy="22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4">
            <a:extLst>
              <a:ext uri="{FF2B5EF4-FFF2-40B4-BE49-F238E27FC236}">
                <a16:creationId xmlns:a16="http://schemas.microsoft.com/office/drawing/2014/main" xmlns="" id="{319797FA-657D-4731-8DE4-58EE4745724A}"/>
              </a:ext>
            </a:extLst>
          </p:cNvPr>
          <p:cNvSpPr txBox="1"/>
          <p:nvPr/>
        </p:nvSpPr>
        <p:spPr>
          <a:xfrm>
            <a:off x="1104486" y="1419067"/>
            <a:ext cx="7958295" cy="20398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Мониторинг </a:t>
            </a:r>
            <a:r>
              <a:rPr lang="ru-RU" sz="1600" dirty="0">
                <a:solidFill>
                  <a:schemeClr val="tx1"/>
                </a:solidFill>
              </a:rPr>
              <a:t>реализации национальной стратегии в области услуг </a:t>
            </a:r>
            <a:r>
              <a:rPr lang="ru-RU" sz="1600" dirty="0" smtClean="0">
                <a:solidFill>
                  <a:schemeClr val="tx1"/>
                </a:solidFill>
              </a:rPr>
              <a:t>КГН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Увеличение доступности и расширение услуг для КГН в связи с ВИЧ-инфекцией</a:t>
            </a:r>
          </a:p>
          <a:p>
            <a:pPr marL="285750" lvl="0" indent="-285750">
              <a:buFontTx/>
              <a:buChar char="-"/>
            </a:pPr>
            <a:endParaRPr lang="uk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Улучшение доступа НКО к государственному финансированию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1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9" y="0"/>
            <a:ext cx="98277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5" y="2091550"/>
            <a:ext cx="7858123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448" y="2340662"/>
            <a:ext cx="4499776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0" y="1385651"/>
            <a:ext cx="3825999" cy="4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475" y="3672676"/>
            <a:ext cx="3770886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18350" y="1411762"/>
            <a:ext cx="5033400" cy="395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2000" b="1" dirty="0">
                <a:solidFill>
                  <a:srgbClr val="C00000"/>
                </a:solidFill>
              </a:rPr>
              <a:t>СТРАНА   </a:t>
            </a:r>
            <a:r>
              <a:rPr lang="ru-RU" sz="2000" b="1" dirty="0">
                <a:solidFill>
                  <a:srgbClr val="C00000"/>
                </a:solidFill>
              </a:rPr>
              <a:t>АЗЕРБАЙДЖАН</a:t>
            </a:r>
            <a:endParaRPr lang="uk" sz="2000" b="1" dirty="0">
              <a:solidFill>
                <a:srgbClr val="C00000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2065500" y="3672670"/>
            <a:ext cx="6655998" cy="560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uk" b="1" dirty="0">
                <a:solidFill>
                  <a:srgbClr val="C00000"/>
                </a:solidFill>
              </a:rPr>
              <a:t>СРОКИ РЕАЛИЗАЦИИ</a:t>
            </a:r>
            <a:r>
              <a:rPr lang="en-US" b="1" dirty="0">
                <a:solidFill>
                  <a:srgbClr val="C00000"/>
                </a:solidFill>
              </a:rPr>
              <a:t>  	</a:t>
            </a:r>
            <a:r>
              <a:rPr lang="ru-RU" altLang="en-US" b="1" dirty="0">
                <a:solidFill>
                  <a:srgbClr val="C00000"/>
                </a:solidFill>
              </a:rPr>
              <a:t>01 июля 2017 - 31 марта 2018 </a:t>
            </a:r>
            <a:endParaRPr lang="ru-RU" altLang="en-US" sz="1600" b="1" dirty="0">
              <a:solidFill>
                <a:srgbClr val="C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" b="1" dirty="0">
              <a:solidFill>
                <a:srgbClr val="C00000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118350" y="2108537"/>
            <a:ext cx="8025651" cy="1131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" i="1" dirty="0">
                <a:solidFill>
                  <a:srgbClr val="C00000"/>
                </a:solidFill>
              </a:rPr>
              <a:t>Лидер консорциума</a:t>
            </a:r>
            <a:r>
              <a:rPr lang="en-US" i="1" dirty="0">
                <a:solidFill>
                  <a:srgbClr val="C00000"/>
                </a:solidFill>
              </a:rPr>
              <a:t>: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                                 </a:t>
            </a:r>
            <a:r>
              <a:rPr lang="ru-RU" altLang="en-US" dirty="0" smtClean="0">
                <a:solidFill>
                  <a:srgbClr val="C00000"/>
                </a:solidFill>
              </a:rPr>
              <a:t>ОО  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«</a:t>
            </a:r>
            <a:r>
              <a:rPr lang="en-US" altLang="en-US" b="1" dirty="0" err="1">
                <a:solidFill>
                  <a:srgbClr val="C00000"/>
                </a:solidFill>
              </a:rPr>
              <a:t>Борьба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со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СПИДом</a:t>
            </a:r>
            <a:r>
              <a:rPr lang="en-US" altLang="en-US" b="1" dirty="0">
                <a:solidFill>
                  <a:srgbClr val="C00000"/>
                </a:solidFill>
              </a:rPr>
              <a:t>»</a:t>
            </a:r>
            <a:r>
              <a:rPr lang="ru-RU" altLang="en-US" b="1" dirty="0">
                <a:solidFill>
                  <a:srgbClr val="C00000"/>
                </a:solidFill>
              </a:rPr>
              <a:t/>
            </a:r>
            <a:br>
              <a:rPr lang="ru-RU" altLang="en-US" b="1" dirty="0">
                <a:solidFill>
                  <a:srgbClr val="C00000"/>
                </a:solidFill>
              </a:rPr>
            </a:br>
            <a:endParaRPr lang="en-US" b="1" i="1" u="sng" dirty="0">
              <a:solidFill>
                <a:srgbClr val="C00000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uk" i="1" dirty="0">
                <a:solidFill>
                  <a:srgbClr val="C00000"/>
                </a:solidFill>
              </a:rPr>
              <a:t>Организации</a:t>
            </a:r>
            <a:r>
              <a:rPr lang="uk" i="1" dirty="0" smtClean="0">
                <a:solidFill>
                  <a:srgbClr val="C00000"/>
                </a:solidFill>
              </a:rPr>
              <a:t>, входящие в </a:t>
            </a:r>
            <a:r>
              <a:rPr lang="uk" i="1" dirty="0">
                <a:solidFill>
                  <a:srgbClr val="C00000"/>
                </a:solidFill>
              </a:rPr>
              <a:t>консорциум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ru-RU" altLang="en-US" dirty="0">
                <a:solidFill>
                  <a:srgbClr val="C00000"/>
                </a:solidFill>
              </a:rPr>
              <a:t>     </a:t>
            </a:r>
            <a:r>
              <a:rPr lang="ru-RU" altLang="en-US" dirty="0" smtClean="0">
                <a:solidFill>
                  <a:srgbClr val="C00000"/>
                </a:solidFill>
              </a:rPr>
              <a:t> ОО</a:t>
            </a:r>
            <a:r>
              <a:rPr lang="en-US" altLang="en-US" dirty="0" smtClean="0">
                <a:solidFill>
                  <a:srgbClr val="C00000"/>
                </a:solidFill>
              </a:rPr>
              <a:t>  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</a:rPr>
              <a:t>«</a:t>
            </a:r>
            <a:r>
              <a:rPr lang="en-US" altLang="en-US" b="1" dirty="0" err="1">
                <a:solidFill>
                  <a:srgbClr val="C00000"/>
                </a:solidFill>
              </a:rPr>
              <a:t>Чистый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мир</a:t>
            </a:r>
            <a:r>
              <a:rPr lang="en-US" altLang="en-US" b="1" dirty="0">
                <a:solidFill>
                  <a:srgbClr val="C00000"/>
                </a:solidFill>
              </a:rPr>
              <a:t>»</a:t>
            </a:r>
            <a:r>
              <a:rPr lang="ru-RU" altLang="en-US" dirty="0">
                <a:solidFill>
                  <a:srgbClr val="C00000"/>
                </a:solidFill>
              </a:rPr>
              <a:t/>
            </a:r>
            <a:br>
              <a:rPr lang="ru-RU" altLang="en-US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 			               </a:t>
            </a:r>
            <a:r>
              <a:rPr lang="ru-RU" altLang="en-US" dirty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C00000"/>
                </a:solidFill>
              </a:rPr>
              <a:t>ОО   </a:t>
            </a:r>
            <a:r>
              <a:rPr lang="en-US" altLang="en-US" b="1" dirty="0" smtClean="0">
                <a:solidFill>
                  <a:srgbClr val="C00000"/>
                </a:solidFill>
              </a:rPr>
              <a:t>«</a:t>
            </a:r>
            <a:r>
              <a:rPr lang="en-US" altLang="en-US" b="1" dirty="0" err="1">
                <a:solidFill>
                  <a:srgbClr val="C00000"/>
                </a:solidFill>
              </a:rPr>
              <a:t>Гендер</a:t>
            </a:r>
            <a:r>
              <a:rPr lang="en-US" altLang="en-US" b="1" dirty="0">
                <a:solidFill>
                  <a:srgbClr val="C00000"/>
                </a:solidFill>
              </a:rPr>
              <a:t> и </a:t>
            </a:r>
            <a:r>
              <a:rPr lang="en-US" altLang="en-US" b="1" dirty="0" err="1">
                <a:solidFill>
                  <a:srgbClr val="C00000"/>
                </a:solidFill>
              </a:rPr>
              <a:t>развитие</a:t>
            </a:r>
            <a:r>
              <a:rPr lang="ru-RU" altLang="en-US" b="1" dirty="0">
                <a:solidFill>
                  <a:srgbClr val="C00000"/>
                </a:solidFill>
              </a:rPr>
              <a:t>»</a:t>
            </a:r>
            <a:br>
              <a:rPr lang="ru-RU" altLang="en-US" b="1" dirty="0">
                <a:solidFill>
                  <a:srgbClr val="C00000"/>
                </a:solidFill>
              </a:rPr>
            </a:br>
            <a:endParaRPr lang="uk" dirty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8287966" y="2179336"/>
            <a:ext cx="607258" cy="10995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2F25C2-0428-43A4-91B2-7D20DD4D8FFE}"/>
              </a:ext>
            </a:extLst>
          </p:cNvPr>
          <p:cNvSpPr/>
          <p:nvPr/>
        </p:nvSpPr>
        <p:spPr>
          <a:xfrm>
            <a:off x="4792436" y="1209887"/>
            <a:ext cx="139160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флаг страны</a:t>
            </a:r>
          </a:p>
        </p:txBody>
      </p:sp>
      <p:pic>
        <p:nvPicPr>
          <p:cNvPr id="20" name="Рисунок 19" descr="Flag of Azerbaijan.svg">
            <a:extLst>
              <a:ext uri="{FF2B5EF4-FFF2-40B4-BE49-F238E27FC236}">
                <a16:creationId xmlns:a16="http://schemas.microsoft.com/office/drawing/2014/main" xmlns="" id="{E360BF30-455C-4FA2-A5F7-00ECFA662EC1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918" y="1209887"/>
            <a:ext cx="1391603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7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933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Достижения адвокации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Азербайджан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224" y="4757222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E8663D-8B04-4466-8CD1-1B147E97153C}"/>
              </a:ext>
            </a:extLst>
          </p:cNvPr>
          <p:cNvSpPr/>
          <p:nvPr/>
        </p:nvSpPr>
        <p:spPr>
          <a:xfrm>
            <a:off x="362230" y="1851670"/>
            <a:ext cx="78821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dirty="0">
                <a:solidFill>
                  <a:schemeClr val="tx1"/>
                </a:solidFill>
              </a:rPr>
              <a:t>Инициированы изменения в Уголовный Кодекс </a:t>
            </a:r>
            <a:r>
              <a:rPr lang="ru-RU" altLang="en-US" dirty="0" smtClean="0">
                <a:solidFill>
                  <a:schemeClr val="tx1"/>
                </a:solidFill>
              </a:rPr>
              <a:t>(новая </a:t>
            </a:r>
            <a:r>
              <a:rPr lang="ru-RU" altLang="en-US" dirty="0">
                <a:solidFill>
                  <a:schemeClr val="tx1"/>
                </a:solidFill>
              </a:rPr>
              <a:t>статья </a:t>
            </a:r>
            <a:r>
              <a:rPr lang="ru-RU" altLang="en-US" b="1" dirty="0">
                <a:solidFill>
                  <a:srgbClr val="FF0000"/>
                </a:solidFill>
              </a:rPr>
              <a:t>74-1</a:t>
            </a:r>
            <a:r>
              <a:rPr lang="ru-RU" altLang="en-US" dirty="0">
                <a:solidFill>
                  <a:schemeClr val="tx1"/>
                </a:solidFill>
              </a:rPr>
              <a:t> освобождение от уголовной ответственности за наркоманию)</a:t>
            </a:r>
            <a:r>
              <a:rPr lang="en-US" altLang="en-US" dirty="0" smtClean="0">
                <a:solidFill>
                  <a:schemeClr val="tx1"/>
                </a:solidFill>
              </a:rPr>
              <a:t>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dirty="0">
                <a:solidFill>
                  <a:schemeClr val="tx1"/>
                </a:solidFill>
              </a:rPr>
              <a:t>Увеличение  количества медицинских пунктов (с 2 до 4) для оказания услуг по 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метадоновой</a:t>
            </a:r>
            <a:r>
              <a:rPr lang="ru-RU" altLang="en-US" dirty="0">
                <a:solidFill>
                  <a:schemeClr val="tx1"/>
                </a:solidFill>
              </a:rPr>
              <a:t> терапии </a:t>
            </a:r>
            <a:r>
              <a:rPr lang="ru-RU" altLang="en-US" dirty="0" smtClean="0">
                <a:solidFill>
                  <a:schemeClr val="tx1"/>
                </a:solidFill>
              </a:rPr>
              <a:t>(2017 </a:t>
            </a:r>
            <a:r>
              <a:rPr lang="ru-RU" altLang="en-US" dirty="0" smtClean="0">
                <a:solidFill>
                  <a:schemeClr val="tx1"/>
                </a:solidFill>
              </a:rPr>
              <a:t>г - 210 </a:t>
            </a:r>
            <a:r>
              <a:rPr lang="ru-RU" altLang="en-US" dirty="0">
                <a:solidFill>
                  <a:schemeClr val="tx1"/>
                </a:solidFill>
              </a:rPr>
              <a:t>чел., к </a:t>
            </a:r>
            <a:r>
              <a:rPr lang="ru-RU" altLang="en-US" dirty="0" smtClean="0">
                <a:solidFill>
                  <a:schemeClr val="tx1"/>
                </a:solidFill>
              </a:rPr>
              <a:t>2020 г – </a:t>
            </a:r>
            <a:r>
              <a:rPr lang="en-US" altLang="en-US" dirty="0" smtClean="0">
                <a:solidFill>
                  <a:schemeClr val="tx1"/>
                </a:solidFill>
              </a:rPr>
              <a:t>850</a:t>
            </a:r>
            <a:r>
              <a:rPr lang="ru-RU" altLang="en-US" dirty="0" smtClean="0">
                <a:solidFill>
                  <a:schemeClr val="tx1"/>
                </a:solidFill>
              </a:rPr>
              <a:t> чел</a:t>
            </a:r>
            <a:r>
              <a:rPr lang="ru-RU" altLang="en-US" dirty="0">
                <a:solidFill>
                  <a:schemeClr val="tx1"/>
                </a:solidFill>
              </a:rPr>
              <a:t>.)</a:t>
            </a:r>
            <a:r>
              <a:rPr lang="en-US" altLang="en-US" dirty="0" smtClean="0">
                <a:solidFill>
                  <a:schemeClr val="tx1"/>
                </a:solidFill>
              </a:rPr>
              <a:t>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dirty="0">
                <a:solidFill>
                  <a:schemeClr val="tx1"/>
                </a:solidFill>
              </a:rPr>
              <a:t>Принят указ о  выделении  грантов из государственного бюджета  НПО </a:t>
            </a:r>
            <a:r>
              <a:rPr lang="ru-RU" altLang="en-US" dirty="0" smtClean="0">
                <a:solidFill>
                  <a:schemeClr val="tx1"/>
                </a:solidFill>
              </a:rPr>
              <a:t>работающим </a:t>
            </a:r>
            <a:r>
              <a:rPr lang="ru-RU" altLang="en-US" dirty="0">
                <a:solidFill>
                  <a:schemeClr val="tx1"/>
                </a:solidFill>
              </a:rPr>
              <a:t>в сфере </a:t>
            </a:r>
            <a:r>
              <a:rPr lang="ru-RU" altLang="en-US" dirty="0" smtClean="0">
                <a:solidFill>
                  <a:schemeClr val="tx1"/>
                </a:solidFill>
              </a:rPr>
              <a:t>оказания услуг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в </a:t>
            </a:r>
            <a:r>
              <a:rPr lang="en-US" dirty="0">
                <a:solidFill>
                  <a:schemeClr val="tx1"/>
                </a:solidFill>
              </a:rPr>
              <a:t>связи</a:t>
            </a:r>
            <a:r>
              <a:rPr lang="en-US" dirty="0">
                <a:solidFill>
                  <a:schemeClr val="tx1"/>
                </a:solidFill>
              </a:rPr>
              <a:t> с ВИЧ-</a:t>
            </a:r>
            <a:r>
              <a:rPr lang="en-US" dirty="0">
                <a:solidFill>
                  <a:schemeClr val="tx1"/>
                </a:solidFill>
              </a:rPr>
              <a:t>инфекцией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30 членов сообщества прошли обучение по бюджетной </a:t>
            </a:r>
            <a:r>
              <a:rPr lang="ru-RU" dirty="0" err="1">
                <a:solidFill>
                  <a:schemeClr val="tx1"/>
                </a:solidFill>
              </a:rPr>
              <a:t>адвокации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dirty="0">
                <a:solidFill>
                  <a:schemeClr val="tx1"/>
                </a:solidFill>
              </a:rPr>
              <a:t>Налажены отношения с новыми партнерами,</a:t>
            </a:r>
            <a:r>
              <a:rPr lang="az-Latn-AZ" altLang="en-US" dirty="0">
                <a:solidFill>
                  <a:schemeClr val="tx1"/>
                </a:solidFill>
              </a:rPr>
              <a:t> </a:t>
            </a:r>
            <a:r>
              <a:rPr lang="ru-RU" altLang="en-US" dirty="0">
                <a:solidFill>
                  <a:schemeClr val="tx1"/>
                </a:solidFill>
              </a:rPr>
              <a:t>донорами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239BAD-4F32-4158-9215-DD5C7F7EC4B5}"/>
              </a:ext>
            </a:extLst>
          </p:cNvPr>
          <p:cNvSpPr txBox="1"/>
          <p:nvPr/>
        </p:nvSpPr>
        <p:spPr>
          <a:xfrm>
            <a:off x="467544" y="1337741"/>
            <a:ext cx="442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Расширение доступа и снижение стигмы </a:t>
            </a:r>
          </a:p>
        </p:txBody>
      </p:sp>
      <p:pic>
        <p:nvPicPr>
          <p:cNvPr id="9" name="Рисунок 8" descr="Flag of Azerbaijan.svg">
            <a:extLst>
              <a:ext uri="{FF2B5EF4-FFF2-40B4-BE49-F238E27FC236}">
                <a16:creationId xmlns="" xmlns:a16="http://schemas.microsoft.com/office/drawing/2014/main" id="{A4D4620E-97D8-4143-ACB0-BBD55C4A586B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794" y="308943"/>
            <a:ext cx="1391603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23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72008" y="442103"/>
            <a:ext cx="9144000" cy="54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23528" y="406553"/>
            <a:ext cx="631825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uk" sz="2400" dirty="0">
                <a:solidFill>
                  <a:schemeClr val="dk1"/>
                </a:solidFill>
              </a:rPr>
              <a:t>Предпосылки и </a:t>
            </a:r>
            <a:r>
              <a:rPr lang="uk" sz="2400" dirty="0" smtClean="0">
                <a:solidFill>
                  <a:schemeClr val="dk1"/>
                </a:solidFill>
              </a:rPr>
              <a:t>контекст</a:t>
            </a:r>
            <a:r>
              <a:rPr lang="en-US" sz="2400" dirty="0" smtClean="0">
                <a:solidFill>
                  <a:schemeClr val="dk1"/>
                </a:solidFill>
              </a:rPr>
              <a:t> 2014</a:t>
            </a:r>
            <a:r>
              <a:rPr lang="ru-RU" sz="2400" dirty="0" smtClean="0">
                <a:solidFill>
                  <a:schemeClr val="dk1"/>
                </a:solidFill>
              </a:rPr>
              <a:t> - 2015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</a:rPr>
              <a:t>год</a:t>
            </a:r>
            <a:endParaRPr lang="uk" sz="2400" dirty="0">
              <a:solidFill>
                <a:schemeClr val="dk1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95536" y="1328650"/>
            <a:ext cx="8496944" cy="349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Регион Восточной Европы и Центральной Азии находится в катастрофической ситуации относительно доступа ЛЖВ к непрерывной помощи в связи с ВИЧ-инфекцией (континууму услуг).</a:t>
            </a:r>
            <a:b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 многих странах региона до половины ВИЧ-позитивных людей не знают о своём ВИЧ-статусе, а многие люди с впервые определённым ВИЧ-статусом уже находятся на поздней стадии заболевания.</a:t>
            </a:r>
            <a:b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Доступ к АРВ-терапии крайне </a:t>
            </a:r>
            <a:r>
              <a:rPr lang="uk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низкий </a:t>
            </a:r>
            <a:r>
              <a:rPr lang="uk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не предпринимаются достаточные меры по борьбе с эпидемией ВИЧ-инфекцией среди основных затронутых групп населения (МСМ, СР, ЛУИН).</a:t>
            </a:r>
          </a:p>
        </p:txBody>
      </p:sp>
      <p:pic>
        <p:nvPicPr>
          <p:cNvPr id="7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4389" y="4545925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5" y="144625"/>
            <a:ext cx="8551577" cy="9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375050" y="395650"/>
            <a:ext cx="64659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C00000"/>
                </a:solidFill>
              </a:rPr>
              <a:t>Приоритетные задачи на 2018 год </a:t>
            </a:r>
            <a:endParaRPr lang="uk" sz="2000" b="1" dirty="0">
              <a:solidFill>
                <a:srgbClr val="C00000"/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5" y="1407274"/>
            <a:ext cx="9018024" cy="28206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4">
            <a:extLst>
              <a:ext uri="{FF2B5EF4-FFF2-40B4-BE49-F238E27FC236}">
                <a16:creationId xmlns:a16="http://schemas.microsoft.com/office/drawing/2014/main" xmlns="" id="{319797FA-657D-4731-8DE4-58EE4745724A}"/>
              </a:ext>
            </a:extLst>
          </p:cNvPr>
          <p:cNvSpPr txBox="1"/>
          <p:nvPr/>
        </p:nvSpPr>
        <p:spPr>
          <a:xfrm>
            <a:off x="877607" y="1426962"/>
            <a:ext cx="8313046" cy="2277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Разработка </a:t>
            </a:r>
            <a:r>
              <a:rPr lang="ru-RU" dirty="0">
                <a:solidFill>
                  <a:schemeClr val="tx1"/>
                </a:solidFill>
              </a:rPr>
              <a:t>рекомендаций по обновлению протоколов услуг и лечения для КГН согласно рекомендациям </a:t>
            </a:r>
            <a:r>
              <a:rPr lang="ru-RU" dirty="0" smtClean="0">
                <a:solidFill>
                  <a:schemeClr val="tx1"/>
                </a:solidFill>
              </a:rPr>
              <a:t>ВОЗ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Расширение доступа к лечению для всех пациентов (в данный момент лечение предоставляется пациентам у кого CD4-лимфоциты выше 500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Снижение уровня стигмы и </a:t>
            </a:r>
            <a:r>
              <a:rPr lang="ru-RU" dirty="0" smtClean="0">
                <a:solidFill>
                  <a:schemeClr val="tx1"/>
                </a:solidFill>
              </a:rPr>
              <a:t>дискриминации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Усовершенствование  </a:t>
            </a:r>
            <a:r>
              <a:rPr lang="ru-RU" dirty="0">
                <a:solidFill>
                  <a:schemeClr val="tx1"/>
                </a:solidFill>
              </a:rPr>
              <a:t>качества услуг  предоставляемых сообществом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>
                <a:solidFill>
                  <a:schemeClr val="tx1"/>
                </a:solidFill>
              </a:rPr>
              <a:t> 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Усовершенствование    законодательства по отношению КГН  расширяющего доступ к услугам в связи с </a:t>
            </a:r>
            <a:r>
              <a:rPr lang="ru-RU" dirty="0" smtClean="0">
                <a:solidFill>
                  <a:schemeClr val="tx1"/>
                </a:solidFill>
              </a:rPr>
              <a:t>ВИЧ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8277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375" y="2091550"/>
            <a:ext cx="7858123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5448" y="2340662"/>
            <a:ext cx="4499776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9450" y="1385651"/>
            <a:ext cx="3825999" cy="4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15475" y="3672676"/>
            <a:ext cx="3770886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18350" y="1411763"/>
            <a:ext cx="50334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600" b="1" dirty="0" smtClean="0">
                <a:solidFill>
                  <a:srgbClr val="C00000"/>
                </a:solidFill>
              </a:rPr>
              <a:t>КЫРГЫЗСТАН</a:t>
            </a:r>
            <a:endParaRPr lang="uk" sz="1600" b="1" dirty="0">
              <a:solidFill>
                <a:srgbClr val="C00000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2065500" y="3672675"/>
            <a:ext cx="5013000" cy="4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/02/</a:t>
            </a:r>
            <a:r>
              <a:rPr lang="uk" b="1" dirty="0" smtClean="0">
                <a:solidFill>
                  <a:srgbClr val="C00000"/>
                </a:solidFill>
              </a:rPr>
              <a:t> </a:t>
            </a:r>
            <a:r>
              <a:rPr lang="uk" b="1" dirty="0" smtClean="0">
                <a:solidFill>
                  <a:srgbClr val="C00000"/>
                </a:solidFill>
              </a:rPr>
              <a:t>2017 ГОДА – </a:t>
            </a:r>
            <a:r>
              <a:rPr lang="uk" b="1" dirty="0" smtClean="0">
                <a:solidFill>
                  <a:srgbClr val="C00000"/>
                </a:solidFill>
              </a:rPr>
              <a:t>30</a:t>
            </a:r>
            <a:r>
              <a:rPr lang="en-US" b="1" dirty="0" smtClean="0">
                <a:solidFill>
                  <a:srgbClr val="C00000"/>
                </a:solidFill>
              </a:rPr>
              <a:t>/10/</a:t>
            </a:r>
            <a:r>
              <a:rPr lang="uk" b="1" dirty="0" smtClean="0">
                <a:solidFill>
                  <a:srgbClr val="C00000"/>
                </a:solidFill>
              </a:rPr>
              <a:t> </a:t>
            </a:r>
            <a:r>
              <a:rPr lang="uk" b="1" dirty="0" smtClean="0">
                <a:solidFill>
                  <a:srgbClr val="C00000"/>
                </a:solidFill>
              </a:rPr>
              <a:t>2018 ГОДА</a:t>
            </a:r>
            <a:endParaRPr lang="uk" b="1" dirty="0">
              <a:solidFill>
                <a:srgbClr val="C00000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288050" y="2279400"/>
            <a:ext cx="3150600" cy="9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Объединение Юридических Лиц Ассоциация Программ Снижения Вреда «Партнерская сеть»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716379" y="2340662"/>
            <a:ext cx="4230446" cy="1053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dirty="0">
                <a:solidFill>
                  <a:srgbClr val="C00000"/>
                </a:solidFill>
              </a:rPr>
              <a:t>Объединение Юридических Лиц Ассоциация «Страновая сеть людей живущих с ВИЧ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dirty="0">
                <a:solidFill>
                  <a:srgbClr val="C00000"/>
                </a:solidFill>
              </a:rPr>
              <a:t>Общественное Объединение «</a:t>
            </a:r>
            <a:r>
              <a:rPr lang="ru-RU" dirty="0" err="1">
                <a:solidFill>
                  <a:srgbClr val="C00000"/>
                </a:solidFill>
              </a:rPr>
              <a:t>Кыргыз</a:t>
            </a:r>
            <a:r>
              <a:rPr lang="ru-RU" dirty="0">
                <a:solidFill>
                  <a:srgbClr val="C00000"/>
                </a:solidFill>
              </a:rPr>
              <a:t> Индиго»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2F25C2-0428-43A4-91B2-7D20DD4D8FFE}"/>
              </a:ext>
            </a:extLst>
          </p:cNvPr>
          <p:cNvSpPr/>
          <p:nvPr/>
        </p:nvSpPr>
        <p:spPr>
          <a:xfrm>
            <a:off x="3894758" y="1146519"/>
            <a:ext cx="139160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флаг страны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21" y="1149436"/>
            <a:ext cx="1514276" cy="9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05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7E30ADAC-F62B-409A-BD97-ED3602868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833606"/>
              </p:ext>
            </p:extLst>
          </p:nvPr>
        </p:nvGraphicFramePr>
        <p:xfrm>
          <a:off x="179512" y="1275606"/>
          <a:ext cx="8064896" cy="351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Shape 70">
            <a:extLst>
              <a:ext uri="{FF2B5EF4-FFF2-40B4-BE49-F238E27FC236}">
                <a16:creationId xmlns="" xmlns:a16="http://schemas.microsoft.com/office/drawing/2014/main" id="{FA299E46-5973-43BE-9DB4-C33AC649E566}"/>
              </a:ext>
            </a:extLst>
          </p:cNvPr>
          <p:cNvSpPr txBox="1"/>
          <p:nvPr/>
        </p:nvSpPr>
        <p:spPr>
          <a:xfrm>
            <a:off x="251521" y="483518"/>
            <a:ext cx="6632656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КЫРГЫЗСТАН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9872" y="342464"/>
            <a:ext cx="1152128" cy="7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122044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224" y="4833734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0">
            <a:extLst>
              <a:ext uri="{FF2B5EF4-FFF2-40B4-BE49-F238E27FC236}">
                <a16:creationId xmlns="" xmlns:a16="http://schemas.microsoft.com/office/drawing/2014/main" id="{FA299E46-5973-43BE-9DB4-C33AC649E566}"/>
              </a:ext>
            </a:extLst>
          </p:cNvPr>
          <p:cNvSpPr txBox="1"/>
          <p:nvPr/>
        </p:nvSpPr>
        <p:spPr>
          <a:xfrm>
            <a:off x="87116" y="122044"/>
            <a:ext cx="6951812" cy="702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Результаты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(Доступность лекарственных средств)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298" y="955277"/>
            <a:ext cx="8612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FF0000"/>
                </a:solidFill>
              </a:rPr>
              <a:t>Принят новый закон «Об обращении ЛС» с механизмами упрощенной регистрации.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Разработан пакет документов по внесению изменений в Закон «О государственных закупках» для закупок через международные механизмы, зарегистрирован в парламенте.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FF0000"/>
                </a:solidFill>
              </a:rPr>
              <a:t>Инициирован и утвержден КП по лечению ВИЧ с включением </a:t>
            </a:r>
            <a:r>
              <a:rPr lang="ru-RU" sz="1500" dirty="0" err="1">
                <a:solidFill>
                  <a:srgbClr val="FF0000"/>
                </a:solidFill>
              </a:rPr>
              <a:t>долутегравира</a:t>
            </a:r>
            <a:r>
              <a:rPr lang="ru-RU" sz="1500" dirty="0">
                <a:solidFill>
                  <a:srgbClr val="FF0000"/>
                </a:solidFill>
              </a:rPr>
              <a:t>, </a:t>
            </a:r>
            <a:r>
              <a:rPr lang="ru-RU" sz="1500" dirty="0" err="1">
                <a:solidFill>
                  <a:srgbClr val="FF0000"/>
                </a:solidFill>
              </a:rPr>
              <a:t>рилпивирина</a:t>
            </a:r>
            <a:r>
              <a:rPr lang="ru-RU" sz="1500" dirty="0">
                <a:solidFill>
                  <a:srgbClr val="FF0000"/>
                </a:solidFill>
              </a:rPr>
              <a:t>, </a:t>
            </a:r>
            <a:r>
              <a:rPr lang="ru-RU" sz="1500" dirty="0" err="1" smtClean="0">
                <a:solidFill>
                  <a:srgbClr val="FF0000"/>
                </a:solidFill>
              </a:rPr>
              <a:t>дарунавира</a:t>
            </a:r>
            <a:r>
              <a:rPr lang="ru-RU" sz="1500" dirty="0" smtClean="0">
                <a:solidFill>
                  <a:srgbClr val="FF0000"/>
                </a:solidFill>
              </a:rPr>
              <a:t>, </a:t>
            </a:r>
            <a:r>
              <a:rPr lang="ru-RU" sz="1500" dirty="0" err="1" smtClean="0">
                <a:solidFill>
                  <a:srgbClr val="FF0000"/>
                </a:solidFill>
              </a:rPr>
              <a:t>атазанавира</a:t>
            </a:r>
            <a:endParaRPr lang="ru-RU" sz="15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FF0000"/>
                </a:solidFill>
              </a:rPr>
              <a:t>В ПЖВЛС включены все АРВ препараты, рекомендованные </a:t>
            </a:r>
            <a:r>
              <a:rPr lang="ru-RU" sz="1500" dirty="0" smtClean="0">
                <a:solidFill>
                  <a:srgbClr val="FF0000"/>
                </a:solidFill>
              </a:rPr>
              <a:t>ВОЗ</a:t>
            </a:r>
            <a:endParaRPr lang="ru-RU" sz="15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Подготовлено обоснование и подана заявка в МЗ для включения незарегистрированных АРВ в Перечень ЛС, разрешенных к применению без регистрации.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В госпрограмму включено лечение ВГС для </a:t>
            </a:r>
            <a:r>
              <a:rPr lang="ru-RU" sz="1500" dirty="0" smtClean="0"/>
              <a:t>100 </a:t>
            </a:r>
            <a:r>
              <a:rPr lang="ru-RU" sz="1500" dirty="0"/>
              <a:t>ЛЖВ в год. РЦ «СПИД» </a:t>
            </a:r>
            <a:r>
              <a:rPr lang="ru-RU" sz="1500" dirty="0" smtClean="0"/>
              <a:t>закупил ЛС на 150 ЛЖВ.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Проведен расчет потребностей в АРВ препаратах до 2020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FF0000"/>
                </a:solidFill>
              </a:rPr>
              <a:t>РЦ «СПИД» включил в план закупок </a:t>
            </a:r>
            <a:r>
              <a:rPr lang="ru-RU" sz="1500" dirty="0" err="1">
                <a:solidFill>
                  <a:srgbClr val="FF0000"/>
                </a:solidFill>
              </a:rPr>
              <a:t>госзакупки</a:t>
            </a:r>
            <a:r>
              <a:rPr lang="ru-RU" sz="1500" dirty="0">
                <a:solidFill>
                  <a:srgbClr val="FF0000"/>
                </a:solidFill>
              </a:rPr>
              <a:t> АРВ препаратов - 20% на 2019 г., 30% на 2020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ПРООН инициирует смену поставщика АРВ препаратов и вместо ЮНИСЭФ напрямую с заводами (</a:t>
            </a:r>
            <a:r>
              <a:rPr lang="ru-RU" sz="1500" dirty="0" err="1" smtClean="0"/>
              <a:t>Алувия</a:t>
            </a:r>
            <a:r>
              <a:rPr lang="ru-RU" sz="1500" dirty="0"/>
              <a:t>, </a:t>
            </a:r>
            <a:r>
              <a:rPr lang="ru-RU" sz="1500" dirty="0" err="1" smtClean="0"/>
              <a:t>Кивекса</a:t>
            </a:r>
            <a:r>
              <a:rPr lang="ru-RU" sz="1500" dirty="0"/>
              <a:t>, </a:t>
            </a:r>
            <a:r>
              <a:rPr lang="ru-RU" sz="1500" dirty="0" err="1" smtClean="0"/>
              <a:t>рилпивирин</a:t>
            </a:r>
            <a:r>
              <a:rPr lang="ru-RU" sz="1500" dirty="0"/>
              <a:t>, </a:t>
            </a:r>
            <a:r>
              <a:rPr lang="ru-RU" sz="1500" dirty="0" err="1"/>
              <a:t>дарунавир</a:t>
            </a:r>
            <a:r>
              <a:rPr lang="ru-RU" sz="1500" dirty="0"/>
              <a:t>) вместо брендовых для снижения их стоимости.</a:t>
            </a:r>
          </a:p>
        </p:txBody>
      </p:sp>
    </p:spTree>
    <p:extLst>
      <p:ext uri="{BB962C8B-B14F-4D97-AF65-F5344CB8AC3E}">
        <p14:creationId xmlns:p14="http://schemas.microsoft.com/office/powerpoint/2010/main" val="424375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>
            <a:extLst>
              <a:ext uri="{FF2B5EF4-FFF2-40B4-BE49-F238E27FC236}">
                <a16:creationId xmlns="" xmlns:a16="http://schemas.microsoft.com/office/drawing/2014/main" id="{1AD52695-C743-4EE5-9866-F36A48013181}"/>
              </a:ext>
            </a:extLst>
          </p:cNvPr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3" name="Shape 68">
            <a:extLst>
              <a:ext uri="{FF2B5EF4-FFF2-40B4-BE49-F238E27FC236}">
                <a16:creationId xmlns="" xmlns:a16="http://schemas.microsoft.com/office/drawing/2014/main" id="{3EF1B07C-5587-4D59-8FA9-F3EA9E72DBA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0">
            <a:extLst>
              <a:ext uri="{FF2B5EF4-FFF2-40B4-BE49-F238E27FC236}">
                <a16:creationId xmlns="" xmlns:a16="http://schemas.microsoft.com/office/drawing/2014/main" id="{CE82E903-E3D7-4BCC-ABF8-358E403759AB}"/>
              </a:ext>
            </a:extLst>
          </p:cNvPr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Достижения адвокации - выводы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5" name="Shape 79">
            <a:extLst>
              <a:ext uri="{FF2B5EF4-FFF2-40B4-BE49-F238E27FC236}">
                <a16:creationId xmlns="" xmlns:a16="http://schemas.microsoft.com/office/drawing/2014/main" id="{6D951A3E-C2B1-4B21-92D3-F9DA0F72C8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224" y="4757222"/>
            <a:ext cx="2377408" cy="2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9">
            <a:extLst>
              <a:ext uri="{FF2B5EF4-FFF2-40B4-BE49-F238E27FC236}">
                <a16:creationId xmlns="" xmlns:a16="http://schemas.microsoft.com/office/drawing/2014/main" id="{938C0B75-B57C-42EF-9371-556A0B687C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ECF2C66-6F15-463C-A335-F0B6DC4A9015}"/>
              </a:ext>
            </a:extLst>
          </p:cNvPr>
          <p:cNvSpPr/>
          <p:nvPr/>
        </p:nvSpPr>
        <p:spPr>
          <a:xfrm>
            <a:off x="362230" y="1707654"/>
            <a:ext cx="78821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Консорциумы эффективны: </a:t>
            </a:r>
            <a:r>
              <a:rPr lang="ru-RU" sz="1600" dirty="0">
                <a:solidFill>
                  <a:schemeClr val="tx1"/>
                </a:solidFill>
              </a:rPr>
              <a:t>Объединение консорциумов для усиления адвокации, учета интересов каждого сообщества, взаимодействия между сообществами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Усиление значимой роли сообществ: </a:t>
            </a:r>
            <a:r>
              <a:rPr lang="ru-RU" sz="1600" dirty="0" err="1">
                <a:solidFill>
                  <a:schemeClr val="tx1"/>
                </a:solidFill>
              </a:rPr>
              <a:t>адвокация</a:t>
            </a:r>
            <a:r>
              <a:rPr lang="ru-RU" sz="1600" dirty="0">
                <a:solidFill>
                  <a:schemeClr val="tx1"/>
                </a:solidFill>
              </a:rPr>
              <a:t> доступа к лечению и финансированию услуг во всех странах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Привлечение </a:t>
            </a:r>
            <a:r>
              <a:rPr lang="ru-RU" sz="1600" b="1" dirty="0">
                <a:solidFill>
                  <a:schemeClr val="tx1"/>
                </a:solidFill>
              </a:rPr>
              <a:t>внимания общественного мнения </a:t>
            </a:r>
            <a:r>
              <a:rPr lang="ru-RU" sz="1600" dirty="0">
                <a:solidFill>
                  <a:schemeClr val="tx1"/>
                </a:solidFill>
              </a:rPr>
              <a:t>к проблемам </a:t>
            </a:r>
            <a:r>
              <a:rPr lang="ru-RU" sz="1600" dirty="0" smtClean="0">
                <a:solidFill>
                  <a:schemeClr val="tx1"/>
                </a:solidFill>
              </a:rPr>
              <a:t>сообществ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Разработаны </a:t>
            </a:r>
            <a:r>
              <a:rPr lang="ru-RU" sz="1600" dirty="0" err="1" smtClean="0">
                <a:solidFill>
                  <a:schemeClr val="tx1"/>
                </a:solidFill>
              </a:rPr>
              <a:t>адвокационные</a:t>
            </a:r>
            <a:r>
              <a:rPr lang="ru-RU" sz="1600" dirty="0" smtClean="0">
                <a:solidFill>
                  <a:schemeClr val="tx1"/>
                </a:solidFill>
              </a:rPr>
              <a:t> документы отчеты по мониторингу доступа к услугам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7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Приоритеты регионального 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 err="1">
                <a:solidFill>
                  <a:srgbClr val="FFFFFF"/>
                </a:solidFill>
              </a:rPr>
              <a:t>адвокационного</a:t>
            </a:r>
            <a:r>
              <a:rPr lang="ru-RU" sz="1800" b="1" dirty="0">
                <a:solidFill>
                  <a:srgbClr val="FFFFFF"/>
                </a:solidFill>
              </a:rPr>
              <a:t> плана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395536" y="1222430"/>
            <a:ext cx="8208912" cy="32215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300" dirty="0"/>
              <a:t>1.2. Оказание ТП сообщест</a:t>
            </a:r>
            <a:r>
              <a:rPr lang="ru-RU" sz="1300" dirty="0">
                <a:solidFill>
                  <a:schemeClr val="tx1"/>
                </a:solidFill>
              </a:rPr>
              <a:t>вам при проведении диалога с ключевыми партнерами по вопросам </a:t>
            </a:r>
            <a:r>
              <a:rPr lang="ru-RU" sz="1300" b="1" dirty="0">
                <a:solidFill>
                  <a:srgbClr val="0070C0"/>
                </a:solidFill>
              </a:rPr>
              <a:t>внесения предложений в стратегические национальные документы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ru-RU" sz="1300" dirty="0"/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300" dirty="0"/>
              <a:t>1.2.1. Мониторинг внедрения и </a:t>
            </a:r>
            <a:r>
              <a:rPr lang="ru-RU" sz="1300" b="1" dirty="0">
                <a:solidFill>
                  <a:srgbClr val="0070C0"/>
                </a:solidFill>
              </a:rPr>
              <a:t>обновления национальных стандартов </a:t>
            </a:r>
            <a:r>
              <a:rPr lang="ru-RU" sz="1300" dirty="0"/>
              <a:t>в соответствии с последними рекомендациями ВОЗ и ООН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ru-RU" sz="1300" dirty="0"/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300" dirty="0"/>
              <a:t>1.4.2. </a:t>
            </a:r>
            <a:r>
              <a:rPr lang="ru-RU" sz="1300" dirty="0" err="1"/>
              <a:t>адвокация</a:t>
            </a:r>
            <a:r>
              <a:rPr lang="ru-RU" sz="1300" dirty="0"/>
              <a:t> </a:t>
            </a:r>
            <a:r>
              <a:rPr lang="ru-RU" sz="1300" b="1" dirty="0">
                <a:solidFill>
                  <a:srgbClr val="0070C0"/>
                </a:solidFill>
              </a:rPr>
              <a:t>включения конкретных целей и ключевых показателей </a:t>
            </a:r>
            <a:r>
              <a:rPr lang="ru-RU" sz="1300" dirty="0"/>
              <a:t>в стратегические национальные документы по ВИЧ и Тб для обеспечения равного доступа к услугам в связи с ВИЧ-инфекцией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ru-RU" sz="1300" dirty="0"/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300" dirty="0"/>
              <a:t>1.2.3 диалог с госструктурами по </a:t>
            </a:r>
            <a:r>
              <a:rPr lang="ru-RU" sz="1300" b="1" dirty="0">
                <a:solidFill>
                  <a:srgbClr val="0070C0"/>
                </a:solidFill>
              </a:rPr>
              <a:t>внедрению качественной системы интегрированных услуг</a:t>
            </a:r>
            <a:r>
              <a:rPr lang="ru-RU" sz="1300" dirty="0"/>
              <a:t>, в соответствии с международными стандартами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endParaRPr lang="ru-RU" sz="1300" dirty="0"/>
          </a:p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300" dirty="0"/>
              <a:t>1.2.4. </a:t>
            </a:r>
            <a:r>
              <a:rPr lang="ru-RU" sz="1300" b="1" dirty="0">
                <a:solidFill>
                  <a:srgbClr val="0070C0"/>
                </a:solidFill>
              </a:rPr>
              <a:t>организация международных встреч</a:t>
            </a:r>
            <a:r>
              <a:rPr lang="ru-RU" sz="1300" dirty="0"/>
              <a:t>, в том числе параллельных сессий, во время других региональных и международных мероприятий </a:t>
            </a:r>
          </a:p>
          <a:p>
            <a:pPr>
              <a:buClr>
                <a:schemeClr val="dk1"/>
              </a:buClr>
              <a:buSzPts val="1100"/>
            </a:pPr>
            <a:endParaRPr lang="ru-RU" sz="1300" b="1"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41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Приоритеты регионального 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 err="1">
                <a:solidFill>
                  <a:srgbClr val="FFFFFF"/>
                </a:solidFill>
              </a:rPr>
              <a:t>адвокационного</a:t>
            </a:r>
            <a:r>
              <a:rPr lang="ru-RU" sz="1800" b="1" dirty="0">
                <a:solidFill>
                  <a:srgbClr val="FFFFFF"/>
                </a:solidFill>
              </a:rPr>
              <a:t> плана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251520" y="1448211"/>
            <a:ext cx="8640960" cy="3162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300" dirty="0"/>
              <a:t>2.1.2. оказание ТП ключевым группам в наращивании потенциала в вопросах </a:t>
            </a:r>
            <a:r>
              <a:rPr lang="ru-RU" sz="1300" b="1" dirty="0">
                <a:solidFill>
                  <a:srgbClr val="0070C0"/>
                </a:solidFill>
              </a:rPr>
              <a:t>бюджетной </a:t>
            </a:r>
            <a:r>
              <a:rPr lang="ru-RU" sz="1300" b="1" dirty="0" err="1">
                <a:solidFill>
                  <a:srgbClr val="0070C0"/>
                </a:solidFill>
              </a:rPr>
              <a:t>адвокации</a:t>
            </a:r>
            <a:r>
              <a:rPr lang="ru-RU" sz="1300" dirty="0"/>
              <a:t>, в том числе, возможные источники финансирования; бюджетные циклы; расчет средств; возможности и потребности для оптимизации средств в рамках реформы системы здравоохранения и ответа на ВИЧ и Тб; </a:t>
            </a:r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000" dirty="0"/>
          </a:p>
          <a:p>
            <a:pPr marL="215900" lvl="5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300" dirty="0"/>
              <a:t>Оказание ТП ключевым группам в развитии потенциала </a:t>
            </a:r>
          </a:p>
          <a:p>
            <a:pPr marL="215900" lvl="5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300" dirty="0"/>
              <a:t>Сбор и подготовка аргументов, опыта других стран для формулирования предложений  </a:t>
            </a:r>
          </a:p>
          <a:p>
            <a:pPr marL="215900" lvl="5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ru-RU" sz="1300" dirty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300" dirty="0"/>
              <a:t>2.3.1. Механизмы </a:t>
            </a:r>
            <a:r>
              <a:rPr lang="ru-RU" sz="1300" b="1" dirty="0">
                <a:solidFill>
                  <a:srgbClr val="0070C0"/>
                </a:solidFill>
              </a:rPr>
              <a:t>выделения государственного</a:t>
            </a:r>
            <a:r>
              <a:rPr lang="ru-RU" sz="1300" dirty="0">
                <a:solidFill>
                  <a:srgbClr val="0070C0"/>
                </a:solidFill>
              </a:rPr>
              <a:t> </a:t>
            </a:r>
            <a:r>
              <a:rPr lang="ru-RU" sz="1300" b="1" dirty="0">
                <a:solidFill>
                  <a:srgbClr val="0070C0"/>
                </a:solidFill>
              </a:rPr>
              <a:t>финансирования </a:t>
            </a:r>
            <a:r>
              <a:rPr lang="ru-RU" sz="1300" dirty="0"/>
              <a:t>для предоставления услуг по профилактике, СВ, уходу и поддержке, организациями сообществ разработаны, опробованы и масштабы их внедрения увеличиваются: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03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Дополнительные приоритеты 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адвокации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323528" y="1380476"/>
            <a:ext cx="8365898" cy="2343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600" dirty="0"/>
              <a:t>ВИЧ / ТБ </a:t>
            </a:r>
            <a:endParaRPr lang="en-US" sz="1600" dirty="0" smtClean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600" dirty="0"/>
              <a:t>Качество препаратов (новые протоколы лечения)</a:t>
            </a:r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600" dirty="0"/>
              <a:t>Повышение экспертизы </a:t>
            </a:r>
            <a:r>
              <a:rPr lang="ru-RU" sz="1600" dirty="0" smtClean="0"/>
              <a:t>консорциумов</a:t>
            </a:r>
            <a:endParaRPr lang="en-US" sz="1600" dirty="0" smtClean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ru-RU" sz="1600" dirty="0"/>
              <a:t> Фандрайзинг, в том числе, возможности независимого финансирования </a:t>
            </a:r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1590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ru-RU" sz="1600"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371049"/>
            <a:ext cx="9144000" cy="904558"/>
          </a:xfrm>
          <a:prstGeom prst="rect">
            <a:avLst/>
          </a:prstGeom>
          <a:solidFill>
            <a:srgbClr val="6F0C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58376" y="544151"/>
            <a:ext cx="5797800" cy="80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uk" sz="2400" dirty="0" smtClean="0">
                <a:solidFill>
                  <a:srgbClr val="FFFFFF"/>
                </a:solidFill>
              </a:rPr>
              <a:t>Мероприятия 2018 г. </a:t>
            </a:r>
            <a:endParaRPr lang="uk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19" y="1419622"/>
            <a:ext cx="88304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Январь    Круглый стол в Казахстане, результаты по </a:t>
            </a:r>
            <a:r>
              <a:rPr lang="ru-RU" dirty="0"/>
              <a:t>доступу к АРВ </a:t>
            </a:r>
            <a:r>
              <a:rPr lang="ru-RU" dirty="0" smtClean="0"/>
              <a:t>препаратам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Январь </a:t>
            </a:r>
            <a:r>
              <a:rPr lang="ru-RU" dirty="0"/>
              <a:t> </a:t>
            </a:r>
            <a:r>
              <a:rPr lang="ru-RU" dirty="0" smtClean="0"/>
              <a:t>  АРТ мониторинг в странах ВЕЦА в 2018 г. (анализ предыдущих </a:t>
            </a:r>
            <a:r>
              <a:rPr lang="en-US" dirty="0" smtClean="0"/>
              <a:t>3 </a:t>
            </a:r>
            <a:r>
              <a:rPr lang="ru-RU" dirty="0" smtClean="0"/>
              <a:t>лет)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Февраль  Региональная встреча партнеров по подготовке концепции к </a:t>
            </a:r>
            <a:r>
              <a:rPr lang="en-US" dirty="0" smtClean="0"/>
              <a:t>AIDS 2018</a:t>
            </a:r>
            <a:r>
              <a:rPr lang="ru-RU" dirty="0" smtClean="0"/>
              <a:t> (ТАЛЛИНН)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Февраль  Встреча партнеров ВЦО ЛЖВ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Март  Встреча консорциумов победивших в конкурсе </a:t>
            </a:r>
            <a:r>
              <a:rPr lang="ru-RU" b="1" dirty="0" err="1" smtClean="0">
                <a:solidFill>
                  <a:srgbClr val="00B050"/>
                </a:solidFill>
              </a:rPr>
              <a:t>минигратам</a:t>
            </a:r>
            <a:r>
              <a:rPr lang="ru-RU" b="1" dirty="0" smtClean="0">
                <a:solidFill>
                  <a:srgbClr val="00B050"/>
                </a:solidFill>
              </a:rPr>
              <a:t> в  4 – х странах Армения, Молдова Грузия, </a:t>
            </a:r>
            <a:r>
              <a:rPr lang="ru-RU" b="1" dirty="0" smtClean="0">
                <a:solidFill>
                  <a:srgbClr val="00B050"/>
                </a:solidFill>
              </a:rPr>
              <a:t>Таджикистан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Март        </a:t>
            </a:r>
            <a:r>
              <a:rPr lang="ru-RU" dirty="0"/>
              <a:t>Публикация лучших практик </a:t>
            </a:r>
            <a:r>
              <a:rPr lang="ru-RU" dirty="0" smtClean="0"/>
              <a:t>консорциумов</a:t>
            </a:r>
            <a:endParaRPr lang="en-US" dirty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Март        Начало исследования «Базовая оценка 2.0». Результат влияния проекта на ситуацию в странах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Март        Встреча  РКГ, общее собрание ВЦО ЛЖВ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6316" y="4637708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9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371049"/>
            <a:ext cx="9144000" cy="904558"/>
          </a:xfrm>
          <a:prstGeom prst="rect">
            <a:avLst/>
          </a:prstGeom>
          <a:solidFill>
            <a:srgbClr val="6F0C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58376" y="544151"/>
            <a:ext cx="5797800" cy="80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uk" sz="2400" dirty="0" smtClean="0">
                <a:solidFill>
                  <a:srgbClr val="FFFFFF"/>
                </a:solidFill>
              </a:rPr>
              <a:t>Мероприятия 2018 </a:t>
            </a:r>
            <a:endParaRPr lang="uk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89" y="1363790"/>
            <a:ext cx="8830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Март        </a:t>
            </a:r>
            <a:r>
              <a:rPr lang="en-US" dirty="0" smtClean="0"/>
              <a:t>         </a:t>
            </a:r>
            <a:r>
              <a:rPr lang="ru-RU" dirty="0" smtClean="0"/>
              <a:t>Преодоление </a:t>
            </a:r>
            <a:r>
              <a:rPr lang="ru-RU" dirty="0"/>
              <a:t>патентных монополий, рамочных законодательных изменений в </a:t>
            </a:r>
            <a:r>
              <a:rPr lang="ru-RU" dirty="0" smtClean="0"/>
              <a:t>2-х</a:t>
            </a:r>
            <a:r>
              <a:rPr lang="en-US" dirty="0" smtClean="0"/>
              <a:t> </a:t>
            </a:r>
            <a:r>
              <a:rPr lang="ru-RU" dirty="0" smtClean="0"/>
              <a:t>   	             странах региона </a:t>
            </a:r>
            <a:r>
              <a:rPr lang="ru-RU" dirty="0"/>
              <a:t>ВЕЦА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Апрель             Публикация</a:t>
            </a:r>
            <a:r>
              <a:rPr lang="ru-RU" dirty="0"/>
              <a:t>: региональный и </a:t>
            </a:r>
            <a:r>
              <a:rPr lang="ru-RU" dirty="0" err="1"/>
              <a:t>страновые</a:t>
            </a:r>
            <a:r>
              <a:rPr lang="ru-RU" dirty="0"/>
              <a:t> </a:t>
            </a:r>
            <a:r>
              <a:rPr lang="ru-RU" dirty="0" err="1"/>
              <a:t>полиси</a:t>
            </a:r>
            <a:r>
              <a:rPr lang="ru-RU" dirty="0"/>
              <a:t>-брифы, информационные письма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Апрель             </a:t>
            </a:r>
            <a:r>
              <a:rPr lang="en-US" dirty="0" smtClean="0"/>
              <a:t>EECAAC </a:t>
            </a:r>
            <a:r>
              <a:rPr lang="en-US" dirty="0"/>
              <a:t>2018 (</a:t>
            </a:r>
            <a:r>
              <a:rPr lang="ru-RU" dirty="0"/>
              <a:t>Москва)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Май         </a:t>
            </a:r>
            <a:r>
              <a:rPr lang="ru-RU" dirty="0" smtClean="0"/>
              <a:t>          ВЕЦА КАБ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Июль                 Публикация Базовой оценки 2.0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Июль </a:t>
            </a:r>
            <a:r>
              <a:rPr lang="ru-RU" dirty="0"/>
              <a:t> </a:t>
            </a:r>
            <a:r>
              <a:rPr lang="ru-RU" dirty="0" smtClean="0"/>
              <a:t>               Участие в </a:t>
            </a:r>
            <a:r>
              <a:rPr lang="en-US" dirty="0" smtClean="0"/>
              <a:t>AIDS 2018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Амстердам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Сентябрь           Финальная конференция по проекту «Партнерство»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Октябрь             Подведение итогов и Финальный отчет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7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989" y="4659982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77" y="195486"/>
            <a:ext cx="3712367" cy="48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6"/>
          <p:cNvSpPr/>
          <p:nvPr/>
        </p:nvSpPr>
        <p:spPr>
          <a:xfrm>
            <a:off x="72008" y="267494"/>
            <a:ext cx="6240010" cy="8208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339502"/>
            <a:ext cx="5976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УСИЛЕНИЕ КООРДИНАЦИИ И АДВОКАЦИИ РЕГИОНАЛЬНЫХ</a:t>
            </a:r>
          </a:p>
          <a:p>
            <a:r>
              <a:rPr lang="ru-RU" dirty="0"/>
              <a:t>ОБЪЕДИНЕНИЙ И СЕТЕЙ КЛЮЧЕВЫХ ГРУПП ДЛЯ ДОСТИЖЕНИЯ</a:t>
            </a:r>
          </a:p>
          <a:p>
            <a:r>
              <a:rPr lang="uk-UA" dirty="0"/>
              <a:t>ЦЕЛИ «90-90-90», ЕРЕВАН,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" y="1368773"/>
            <a:ext cx="2448272" cy="33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07" y="1707654"/>
            <a:ext cx="3571347" cy="267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300" y="398947"/>
            <a:ext cx="1741350" cy="73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81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371049"/>
            <a:ext cx="9144000" cy="904558"/>
          </a:xfrm>
          <a:prstGeom prst="rect">
            <a:avLst/>
          </a:prstGeom>
          <a:solidFill>
            <a:srgbClr val="6F0C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58376" y="544151"/>
            <a:ext cx="5797800" cy="80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uk" sz="2400" dirty="0">
                <a:solidFill>
                  <a:srgbClr val="FFFFFF"/>
                </a:solidFill>
              </a:rPr>
              <a:t>Хронология проекта «Парнерство»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63564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Платформа ВЦО ЛЖВ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Визиты технической 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Эксперты РЭГ, техническая помощь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МиО</a:t>
            </a:r>
            <a:r>
              <a:rPr lang="ru-RU" sz="1600" dirty="0" smtClean="0"/>
              <a:t> визиты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Визиты финансистов</a:t>
            </a:r>
            <a:endParaRPr lang="uk-UA" dirty="0"/>
          </a:p>
        </p:txBody>
      </p:sp>
      <p:pic>
        <p:nvPicPr>
          <p:cNvPr id="8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2160" y="4651856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0" y="2130672"/>
            <a:ext cx="9144000" cy="54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350" y="0"/>
            <a:ext cx="6174650" cy="36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775" y="1204528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815300" y="2209981"/>
            <a:ext cx="2566800" cy="6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" b="1">
                <a:solidFill>
                  <a:srgbClr val="EB0000"/>
                </a:solidFill>
              </a:rPr>
              <a:t>СПАСИБО ЗА ВНИМАНИЕ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15300" y="3361900"/>
            <a:ext cx="2979300" cy="13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"/>
              <a:t>Открыты к сотрудничеству: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uk"/>
              <a:t>ecuo.org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"/>
              <a:t>mv.ecuo.org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"/>
              <a:t>secretariat@ecuo.org</a:t>
            </a:r>
          </a:p>
        </p:txBody>
      </p:sp>
      <p:pic>
        <p:nvPicPr>
          <p:cNvPr id="7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2465" y="4659982"/>
            <a:ext cx="2963608" cy="3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6"/>
          <p:cNvSpPr/>
          <p:nvPr/>
        </p:nvSpPr>
        <p:spPr>
          <a:xfrm>
            <a:off x="72008" y="267494"/>
            <a:ext cx="6588224" cy="8208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/>
              <a:t>Программа «Партнерство»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/>
              <a:t>		         1 ноября 2015 – 31 октябрь 2018 г. </a:t>
            </a:r>
            <a:endParaRPr sz="1600" b="1"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300" y="3989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6754" y="1550278"/>
            <a:ext cx="86203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Разработана </a:t>
            </a:r>
            <a:r>
              <a:rPr lang="ru-RU" dirty="0"/>
              <a:t>и выполняется ВЦО ЛЖВ в партнерстве с Евразийской сетью снижения вреда</a:t>
            </a:r>
          </a:p>
          <a:p>
            <a:pPr algn="just"/>
            <a:r>
              <a:rPr lang="ru-RU" dirty="0" smtClean="0"/>
              <a:t>      ЕАСВ (ведущий </a:t>
            </a:r>
            <a:r>
              <a:rPr lang="ru-RU" dirty="0" err="1"/>
              <a:t>субреципиент</a:t>
            </a:r>
            <a:r>
              <a:rPr lang="ru-RU" dirty="0"/>
              <a:t>) при технической поддержке ЮНЭЙДС и </a:t>
            </a:r>
            <a:r>
              <a:rPr lang="ru-RU" dirty="0" smtClean="0"/>
              <a:t>ВОЗ</a:t>
            </a:r>
            <a:endParaRPr lang="en-US" dirty="0" smtClean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Финансируется </a:t>
            </a:r>
            <a:r>
              <a:rPr lang="ru-RU" dirty="0"/>
              <a:t>Глобальным </a:t>
            </a:r>
            <a:r>
              <a:rPr lang="ru-RU" dirty="0" smtClean="0"/>
              <a:t>фондом. Бюджет</a:t>
            </a:r>
            <a:r>
              <a:rPr lang="ru-RU" dirty="0"/>
              <a:t>: 4 044 467 </a:t>
            </a:r>
            <a:r>
              <a:rPr lang="ru-RU" dirty="0" smtClean="0"/>
              <a:t>евро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География </a:t>
            </a:r>
            <a:r>
              <a:rPr lang="ru-RU" dirty="0"/>
              <a:t>Программы: </a:t>
            </a:r>
            <a:r>
              <a:rPr lang="ru-RU" dirty="0">
                <a:solidFill>
                  <a:schemeClr val="tx1"/>
                </a:solidFill>
              </a:rPr>
              <a:t>Армения, Азербайджан, Беларусь, Грузия, Казахстан, Кыргызстан,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Латвия</a:t>
            </a:r>
            <a:r>
              <a:rPr lang="ru-RU" dirty="0">
                <a:solidFill>
                  <a:schemeClr val="tx1"/>
                </a:solidFill>
              </a:rPr>
              <a:t>, Литва, Молдова, Польша, Россия, Таджикистан, Узбекистан, Украина, </a:t>
            </a:r>
            <a:r>
              <a:rPr lang="ru-RU" dirty="0" smtClean="0">
                <a:solidFill>
                  <a:schemeClr val="tx1"/>
                </a:solidFill>
              </a:rPr>
              <a:t>Эстония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Особый </a:t>
            </a:r>
            <a:r>
              <a:rPr lang="ru-RU" dirty="0"/>
              <a:t>фокус: Казахстан, </a:t>
            </a:r>
            <a:r>
              <a:rPr lang="ru-RU" dirty="0" smtClean="0"/>
              <a:t>Кыргызстан, Эстония, Азербайджан,</a:t>
            </a:r>
            <a:r>
              <a:rPr lang="ru-RU" dirty="0"/>
              <a:t> Россия</a:t>
            </a:r>
            <a:r>
              <a:rPr lang="ru-RU" dirty="0" smtClean="0"/>
              <a:t>, Беларусь, Узбекистан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Целевые </a:t>
            </a:r>
            <a:r>
              <a:rPr lang="ru-RU" dirty="0"/>
              <a:t>группы (бенефициары) Программы: ЛЖВ, ЛУН, СР, МСМ, </a:t>
            </a:r>
            <a:r>
              <a:rPr lang="ru-RU" dirty="0" smtClean="0"/>
              <a:t>ЛЖВ-ТБ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50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96" y="-182597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63925"/>
            <a:ext cx="8457451" cy="41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B7040F20-BAAB-4BA2-A6B0-F12DDA36B3C7}"/>
              </a:ext>
            </a:extLst>
          </p:cNvPr>
          <p:cNvGrpSpPr/>
          <p:nvPr/>
        </p:nvGrpSpPr>
        <p:grpSpPr>
          <a:xfrm>
            <a:off x="2700689" y="4267625"/>
            <a:ext cx="3438353" cy="761015"/>
            <a:chOff x="2450068" y="1746321"/>
            <a:chExt cx="1428392" cy="14283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F73B4CDF-AF8D-459D-942F-5AEF9609981A}"/>
                </a:ext>
              </a:extLst>
            </p:cNvPr>
            <p:cNvSpPr/>
            <p:nvPr/>
          </p:nvSpPr>
          <p:spPr>
            <a:xfrm>
              <a:off x="2450068" y="1746321"/>
              <a:ext cx="1428392" cy="1428392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C7F50128-00F2-4244-855A-3E4ED37666DD}"/>
                </a:ext>
              </a:extLst>
            </p:cNvPr>
            <p:cNvSpPr txBox="1"/>
            <p:nvPr/>
          </p:nvSpPr>
          <p:spPr>
            <a:xfrm>
              <a:off x="2465362" y="1964573"/>
              <a:ext cx="1344720" cy="991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chemeClr val="tx1"/>
                  </a:solidFill>
                </a:rPr>
                <a:t>     </a:t>
              </a:r>
              <a:r>
                <a:rPr lang="ru-RU" sz="1200" b="1" kern="1200" dirty="0">
                  <a:solidFill>
                    <a:schemeClr val="tx1"/>
                  </a:solidFill>
                </a:rPr>
                <a:t>Национальные </a:t>
              </a:r>
              <a:r>
                <a:rPr lang="ru-RU" sz="1200" b="1" kern="1200" dirty="0" err="1">
                  <a:solidFill>
                    <a:schemeClr val="tx1"/>
                  </a:solidFill>
                </a:rPr>
                <a:t>адвокационные</a:t>
              </a:r>
              <a:r>
                <a:rPr lang="ru-RU" sz="1200" b="1" kern="1200" dirty="0">
                  <a:solidFill>
                    <a:schemeClr val="tx1"/>
                  </a:solidFill>
                </a:rPr>
                <a:t> планы </a:t>
              </a:r>
              <a:r>
                <a:rPr lang="ru-RU" sz="1050" b="1" kern="1200" dirty="0">
                  <a:solidFill>
                    <a:schemeClr val="tx1"/>
                  </a:solidFill>
                </a:rPr>
                <a:t>	</a:t>
              </a:r>
            </a:p>
            <a:p>
              <a:pPr lvl="1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kern="1200" dirty="0" err="1" smtClean="0">
                  <a:solidFill>
                    <a:schemeClr val="tx1"/>
                  </a:solidFill>
                </a:rPr>
                <a:t>Адвокационный</a:t>
              </a:r>
              <a:r>
                <a:rPr lang="ru-RU" sz="12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200" b="1" kern="1200" dirty="0">
                  <a:solidFill>
                    <a:schemeClr val="tx1"/>
                  </a:solidFill>
                </a:rPr>
                <a:t>планы </a:t>
              </a:r>
              <a:r>
                <a:rPr lang="ru-RU" sz="1200" b="1" kern="1200" dirty="0" err="1">
                  <a:solidFill>
                    <a:schemeClr val="tx1"/>
                  </a:solidFill>
                </a:rPr>
                <a:t>консорцимов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371003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Связь проектной оценки и </a:t>
            </a:r>
            <a:r>
              <a:rPr lang="ru-RU" sz="1800" b="1" dirty="0" err="1">
                <a:solidFill>
                  <a:srgbClr val="FFFFFF"/>
                </a:solidFill>
              </a:rPr>
              <a:t>адвокации</a:t>
            </a:r>
            <a:r>
              <a:rPr lang="ru-RU" sz="1800" b="1" dirty="0">
                <a:solidFill>
                  <a:srgbClr val="FFFFFF"/>
                </a:solidFill>
              </a:rPr>
              <a:t> в структуре проекта «Партнерство»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0944228C-3A65-4B56-8309-29CF68A3D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994118"/>
              </p:ext>
            </p:extLst>
          </p:nvPr>
        </p:nvGraphicFramePr>
        <p:xfrm>
          <a:off x="179512" y="857534"/>
          <a:ext cx="8784976" cy="34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8640AF51-2816-40FA-AA07-8C5E349F264A}"/>
              </a:ext>
            </a:extLst>
          </p:cNvPr>
          <p:cNvSpPr/>
          <p:nvPr/>
        </p:nvSpPr>
        <p:spPr>
          <a:xfrm>
            <a:off x="4355976" y="3649580"/>
            <a:ext cx="360040" cy="50634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511E522-D136-4FB8-8792-BD58D01C4C93}"/>
              </a:ext>
            </a:extLst>
          </p:cNvPr>
          <p:cNvSpPr/>
          <p:nvPr/>
        </p:nvSpPr>
        <p:spPr>
          <a:xfrm>
            <a:off x="919169" y="3321803"/>
            <a:ext cx="844519" cy="6593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3AA74120-2AA9-4846-8643-D6F3B0ED5A07}"/>
              </a:ext>
            </a:extLst>
          </p:cNvPr>
          <p:cNvSpPr/>
          <p:nvPr/>
        </p:nvSpPr>
        <p:spPr>
          <a:xfrm>
            <a:off x="7308304" y="3013916"/>
            <a:ext cx="923925" cy="885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="" xmlns:a16="http://schemas.microsoft.com/office/drawing/2014/main" id="{870B3D80-F763-498B-9022-36A188407831}"/>
              </a:ext>
            </a:extLst>
          </p:cNvPr>
          <p:cNvSpPr/>
          <p:nvPr/>
        </p:nvSpPr>
        <p:spPr>
          <a:xfrm rot="5251">
            <a:off x="6265306" y="2355344"/>
            <a:ext cx="499555" cy="33744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63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7">
            <a:extLst>
              <a:ext uri="{FF2B5EF4-FFF2-40B4-BE49-F238E27FC236}">
                <a16:creationId xmlns="" xmlns:a16="http://schemas.microsoft.com/office/drawing/2014/main" id="{9862382A-1822-4F01-BA87-7C99F115C3D2}"/>
              </a:ext>
            </a:extLst>
          </p:cNvPr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sp>
        <p:nvSpPr>
          <p:cNvPr id="6" name="Shape 70">
            <a:extLst>
              <a:ext uri="{FF2B5EF4-FFF2-40B4-BE49-F238E27FC236}">
                <a16:creationId xmlns="" xmlns:a16="http://schemas.microsoft.com/office/drawing/2014/main" id="{347292C4-3E54-451B-9A2C-3ABAA42886EC}"/>
              </a:ext>
            </a:extLst>
          </p:cNvPr>
          <p:cNvSpPr txBox="1"/>
          <p:nvPr/>
        </p:nvSpPr>
        <p:spPr>
          <a:xfrm>
            <a:off x="1979712" y="483518"/>
            <a:ext cx="6632656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Встреча консорциумов в Батуми</a:t>
            </a:r>
          </a:p>
        </p:txBody>
      </p:sp>
      <p:pic>
        <p:nvPicPr>
          <p:cNvPr id="1026" name="Picture 2" descr="https://lh3.googleusercontent.com/DHiE8I6rUqj6LeeDSR91jPMSr2_bOYvYLumI5plhfFlPF0RS7Z-Wk7ansuaRfsU7Z07pP3CaOptJl6tSasLBuhoRlCbW0sXXLdX16xkeOkxcZuRVBw4VpqX5rEQYKjCV7xigqhHAxT6JmdNohubpuqeIBlar9oMgL8j6IMnGV801J6J01DXSTfO97MLz1QXnBOKMjVjTC9W6EPIMT71D453zj74ThYaunkezaPyEPyrErMaZQFOc5lpTpcvSTkv8kiMxky6c5UAesgsfXieSW984y0aDuLLRYO7TnCHE1N-A1jjYeFD0mJBJKmLdJIkmuIjG_8cftqQrOw7ySg-moWhrIN1_wIg6hNufvSlAOCr9l0-jdvbgNKfO6FwLX_94kdr3Eokkz0a-rJKrfw-ZpOsDRuh3DosyApvN6TIJ0-EyzYdxykPhD0j85nC4Wqja-mMHqJlcnKGPmkFTmweB_ZYOQOzuXdtjf1P4NMaaz8d_4GP8zjyDHqEmLAinJQ5jNoGniolUWf9imzzcI7qaXCwJ3fIk1dQmnmZZIdbIvFexg9U1K0vsdp4tv-NQGCK_msVdNv5HwqoBDngWTlyo-jhCn21GR_Ble6QqSLKq=w788-h588-no">
            <a:extLst>
              <a:ext uri="{FF2B5EF4-FFF2-40B4-BE49-F238E27FC236}">
                <a16:creationId xmlns="" xmlns:a16="http://schemas.microsoft.com/office/drawing/2014/main" id="{1E2A93F8-CC68-41D2-B7FE-933AB834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" y="161832"/>
            <a:ext cx="3008179" cy="22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l4t532LjddNUIzCPyAha6BN0Hrif9_kumgT5Cjx_uyiYJ8sUFcHH9AnoHyxN0lCSKkw2amvibqk5X_Ee0l9mFB5_x3Hu5AXAeLNq8CNqDekeEpwVH2lhVWB3Yci2DdXBqRL3axrchf-9mZvGnLbzFqffMd7vbZU-9yd3GRrWdAfM0g0g0vjbaW5Gk8YQNUY6soFLua3cDD8o0rteju0_izWkwu5iK_lQ909oRWN67Iau7sR0vPKbh83vwUytHFrRZORnYd6HEyW_av4pcG24eKEsfMjZ5Uy48EoBNBQ3CbUDv7_IqMKgVH-LDeW-9JzQ2d7NE0vEbAlr3sUeNbb59Umt2tXxDlHaWXRcrvChfHbuS_oH9Hbvbe7caSSNwm2krX9UcW584UKpH0iHreEIFTzBajwmi-J1fFTlCVqNAeaNlB2WCJZ_sjn_RPTWnM4d23xA1VCoGKjQ7paI8FfC47cXsM8MXuNjE57vLWRjglUb0r3a1XG50j0o_O9iDWBkRwyUgQ60lKasqGGgPUbdaQ0EH_7GOGxccStzxzjDw155obPwzYvtjvlTI_sEGHMKqZ0Os0QCV0KTdmtHQXH4YY8Xg9w6ExQAOoS0nZgs=w1045-h588-no">
            <a:extLst>
              <a:ext uri="{FF2B5EF4-FFF2-40B4-BE49-F238E27FC236}">
                <a16:creationId xmlns="" xmlns:a16="http://schemas.microsoft.com/office/drawing/2014/main" id="{CF5C21AB-4E18-478D-BCF6-0C4AADFD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45" y="2045972"/>
            <a:ext cx="5210262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2ZonqkPtnp9jvLOPE_KH18Ov11I5tdT3vb5wIMgwGQy-rS4NL32E-E615S3uEyBbHrdYfoIlFd6OVR_-YoIaP_IKb65XbWMeD7ZNuXWXM7vW5IfmGFvjkxtZOoGWjozXpJ3q3mL8bR-bC3N-zW_ruTCKO151xCyTmHhmAWpkPbYCqgooAybDrLu2k-2Qbj607W0vSERbiwmcdjDOMZQ7_pRzuJjWlBVL1PE_8DyHLI-0lBGmY3R8jiEX2m7Jva1Pen3hR7-BOfoRN6xw2i24Y6eNZfQtZq0ihIuBEajt5TRLg9xhsmdWRvTYITLHvPWv8YqQ-hbUNUzzdbq33Pi8Bl4EKWMtwqJXzJ6Cyi0tBTHhXL1Kxppt_COWfZ1t0rxmZpDaYA4sdd7UzhnOVZPYlHXfbhpd6PlBVftbEqCCFfu31w60nPrFqRGfTTKiWOSAYVGo0SzUnmZFSmY0DFWwk0zTgKj3pR7v23V5eI1oT-0sMPy8kj802xlWLxdr7y-czjg-d2CRLxfCjDEyw0-aEh-_wEju2JZ83chRlJGoOE4zyQDtg1SFV-nN-IDLQtbJ-5uDFQ1vrwo7i2pWxmSqwxsWrHr8dMab1YU4oY5R=w788-h588-no">
            <a:extLst>
              <a:ext uri="{FF2B5EF4-FFF2-40B4-BE49-F238E27FC236}">
                <a16:creationId xmlns="" xmlns:a16="http://schemas.microsoft.com/office/drawing/2014/main" id="{C03B4205-C5FF-48B2-9756-09958780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474125"/>
            <a:ext cx="3384376" cy="25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822FF5-C975-4B70-8308-2EF5FEC81F6D}"/>
              </a:ext>
            </a:extLst>
          </p:cNvPr>
          <p:cNvSpPr txBox="1"/>
          <p:nvPr/>
        </p:nvSpPr>
        <p:spPr>
          <a:xfrm>
            <a:off x="6297279" y="1131590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20-22 февраля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5928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277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5" y="2091550"/>
            <a:ext cx="7858123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448" y="2340662"/>
            <a:ext cx="4499776" cy="1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0" y="1385651"/>
            <a:ext cx="3825999" cy="4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475" y="3672676"/>
            <a:ext cx="3770886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18350" y="1411763"/>
            <a:ext cx="50334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600" b="1" dirty="0">
                <a:solidFill>
                  <a:srgbClr val="C00000"/>
                </a:solidFill>
              </a:rPr>
              <a:t>СТРАНА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046139" y="3672751"/>
            <a:ext cx="5013000" cy="4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rgbClr val="C00000"/>
                </a:solidFill>
              </a:rPr>
              <a:t>01.02.17.- 31.12.17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288050" y="2279400"/>
            <a:ext cx="3150600" cy="9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Лидер консорциума: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ОЮЛ «Казахстанский Союз Людей, Живущих с ВИЧ»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908525" y="2441550"/>
            <a:ext cx="4038300" cy="9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C00000"/>
                </a:solidFill>
              </a:rPr>
              <a:t>Организации, входящие в консорциум: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dirty="0">
                <a:solidFill>
                  <a:srgbClr val="C00000"/>
                </a:solidFill>
              </a:rPr>
              <a:t>ОО «Амелия», ОО «</a:t>
            </a:r>
            <a:r>
              <a:rPr lang="en-US" dirty="0">
                <a:solidFill>
                  <a:srgbClr val="C00000"/>
                </a:solidFill>
              </a:rPr>
              <a:t>Human Health Institute»</a:t>
            </a:r>
            <a:endParaRPr lang="uk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2F25C2-0428-43A4-91B2-7D20DD4D8FFE}"/>
              </a:ext>
            </a:extLst>
          </p:cNvPr>
          <p:cNvSpPr/>
          <p:nvPr/>
        </p:nvSpPr>
        <p:spPr>
          <a:xfrm>
            <a:off x="3894758" y="1146519"/>
            <a:ext cx="139160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флаг страны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918" y="1146519"/>
            <a:ext cx="1467443" cy="917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34" y="4093825"/>
            <a:ext cx="1907704" cy="893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332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71050"/>
            <a:ext cx="9144000" cy="739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105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59" y="-12474"/>
            <a:ext cx="3849526" cy="2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900" y="246547"/>
            <a:ext cx="1741350" cy="7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14650" y="418628"/>
            <a:ext cx="5797800" cy="6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rgbClr val="FFFFFF"/>
                </a:solidFill>
              </a:rPr>
              <a:t>Достижения адвокации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Казахстан</a:t>
            </a:r>
            <a:endParaRPr lang="uk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FF"/>
                </a:solidFill>
              </a:rPr>
              <a:t> </a:t>
            </a:r>
            <a:endParaRPr lang="uk" sz="1800" dirty="0">
              <a:solidFill>
                <a:srgbClr val="FFFFFF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18" y="4610725"/>
            <a:ext cx="2377408" cy="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E8663D-8B04-4466-8CD1-1B147E97153C}"/>
              </a:ext>
            </a:extLst>
          </p:cNvPr>
          <p:cNvSpPr/>
          <p:nvPr/>
        </p:nvSpPr>
        <p:spPr>
          <a:xfrm>
            <a:off x="215516" y="1702891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Возможность выявить потребности сообщества РС и провести обучение по  профилактике ВИЧ, защиты прав и борьбу с незаконными задержаниями и принудительным тестированием на ВИЧ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Разработаны основные рекомендации по профилактике, доступу и лечению для сообществ ЛЖВ, РС, МСМ, ЛУН.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Сформирована сеть активистов из числа сообщества в регионах Казахстана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Сформирован пул экспертов сообщества РС, МСМ, ЛЖВ, ЛУН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2018: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Создание стандартов по оказанию медико-социальных услуг и приверженности для КГН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Участие в пилотной программе госфинансирования для трех регионов Казахстана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239BAD-4F32-4158-9215-DD5C7F7EC4B5}"/>
              </a:ext>
            </a:extLst>
          </p:cNvPr>
          <p:cNvSpPr txBox="1"/>
          <p:nvPr/>
        </p:nvSpPr>
        <p:spPr>
          <a:xfrm>
            <a:off x="107504" y="117967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Мониторинг соответствия качества услуг для МСМ и СР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соответствие международным </a:t>
            </a:r>
            <a:r>
              <a:rPr lang="ru-RU" b="1" dirty="0" smtClean="0">
                <a:solidFill>
                  <a:srgbClr val="C00000"/>
                </a:solidFill>
              </a:rPr>
              <a:t>стандартам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Разработка </a:t>
            </a:r>
            <a:r>
              <a:rPr lang="ru-RU" b="1" dirty="0">
                <a:solidFill>
                  <a:srgbClr val="C00000"/>
                </a:solidFill>
              </a:rPr>
              <a:t>стандартов для КГН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FD3FDF-DBBE-4A75-A0C7-1F0A2D64E6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93" y="246547"/>
            <a:ext cx="1467443" cy="9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69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17264</TotalTime>
  <Words>1550</Words>
  <Application>Microsoft Office PowerPoint</Application>
  <PresentationFormat>Экран (16:9)</PresentationFormat>
  <Paragraphs>253</Paragraphs>
  <Slides>31</Slides>
  <Notes>29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Wingdings</vt:lpstr>
      <vt:lpstr>Tahoma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ECUO</dc:creator>
  <cp:lastModifiedBy>ECUO</cp:lastModifiedBy>
  <cp:revision>118</cp:revision>
  <dcterms:modified xsi:type="dcterms:W3CDTF">2018-03-24T18:18:24Z</dcterms:modified>
</cp:coreProperties>
</file>