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9" r:id="rId4"/>
    <p:sldId id="290" r:id="rId5"/>
    <p:sldId id="291" r:id="rId6"/>
    <p:sldId id="292" r:id="rId7"/>
    <p:sldId id="283" r:id="rId8"/>
    <p:sldId id="294" r:id="rId9"/>
    <p:sldId id="293" r:id="rId10"/>
    <p:sldId id="28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2C1E"/>
    <a:srgbClr val="12757A"/>
    <a:srgbClr val="42A5F5"/>
    <a:srgbClr val="EF5350"/>
    <a:srgbClr val="BF1E2D"/>
    <a:srgbClr val="AEC900"/>
    <a:srgbClr val="0397D7"/>
    <a:srgbClr val="579BBE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1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3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66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2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3653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919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70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046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856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2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C4BA-509A-48B2-BC64-16C385FEA672}" type="datetimeFigureOut">
              <a:rPr lang="ru-RU" smtClean="0"/>
              <a:t>14.12.2017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72B24-6AB4-44DC-A08A-6480CF0EC2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8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10546" cy="164082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47618" y="5763491"/>
            <a:ext cx="3906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15.12.2017</a:t>
            </a:r>
          </a:p>
          <a:p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Киев, Украина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564" y="0"/>
            <a:ext cx="6816436" cy="6858000"/>
          </a:xfrm>
          <a:prstGeom prst="rect">
            <a:avLst/>
          </a:prstGeom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1147617" y="1849740"/>
            <a:ext cx="952455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800" b="1" dirty="0">
                <a:solidFill>
                  <a:srgbClr val="DE2C1E"/>
                </a:solidFill>
              </a:rPr>
              <a:t>Ключевые барьеры и адвокационные задачи </a:t>
            </a:r>
          </a:p>
          <a:p>
            <a:pPr algn="l"/>
            <a:r>
              <a:rPr lang="ru-RU" sz="3200" b="1" dirty="0"/>
              <a:t>для достижения доступа к</a:t>
            </a:r>
            <a:r>
              <a:rPr lang="en-GB" sz="3200" b="1" dirty="0"/>
              <a:t> </a:t>
            </a:r>
            <a:r>
              <a:rPr lang="ru-RU" sz="3200" b="1" dirty="0"/>
              <a:t>услугам среди геев, других МСМ и транс*людей в регионе ВЕЦА</a:t>
            </a:r>
          </a:p>
        </p:txBody>
      </p:sp>
    </p:spTree>
    <p:extLst>
      <p:ext uri="{BB962C8B-B14F-4D97-AF65-F5344CB8AC3E}">
        <p14:creationId xmlns:p14="http://schemas.microsoft.com/office/powerpoint/2010/main" val="686431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00473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42A5F5"/>
                </a:solidFill>
              </a:rPr>
              <a:t>Ключевые адвокационные задачи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38200" y="3653054"/>
            <a:ext cx="1051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Развитие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адвокационного потенциала 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сообществ</a:t>
            </a:r>
            <a:endParaRPr lang="ru-R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Предоставление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ВИЧ-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сервисных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услуг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на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базе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сообществ</a:t>
            </a:r>
            <a:endParaRPr lang="ru-R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Бюджетная</a:t>
            </a:r>
            <a:r>
              <a:rPr lang="en-US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3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адвокация</a:t>
            </a:r>
            <a:endParaRPr lang="ru-RU" sz="3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9218" name="Picture 2" descr="Image result for task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870" y="1153944"/>
            <a:ext cx="2351930" cy="2351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0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4788" y="1058764"/>
            <a:ext cx="10052776" cy="4859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270901" y="1206392"/>
            <a:ext cx="10089481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Среднее значение уровня распространенности ВИЧ среди МСМ в регионе ВЕЦА</a:t>
            </a:r>
            <a:endParaRPr lang="en-US" sz="23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87247" y="2443866"/>
            <a:ext cx="86729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7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6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5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4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3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2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1</a:t>
            </a:r>
          </a:p>
          <a:p>
            <a:r>
              <a:rPr lang="en-US" dirty="0">
                <a:solidFill>
                  <a:srgbClr val="FFFFFF"/>
                </a:solidFill>
                <a:latin typeface="Exo2-Light" panose="00000400000000000000" pitchFamily="50" charset="0"/>
              </a:rPr>
              <a:t>0</a:t>
            </a:r>
            <a:endParaRPr lang="en-US" sz="4800" dirty="0"/>
          </a:p>
        </p:txBody>
      </p:sp>
      <p:sp>
        <p:nvSpPr>
          <p:cNvPr id="11" name="Rectangle 10"/>
          <p:cNvSpPr/>
          <p:nvPr/>
        </p:nvSpPr>
        <p:spPr>
          <a:xfrm rot="16200000">
            <a:off x="807093" y="4057870"/>
            <a:ext cx="990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Exo2-Light" panose="00000400000000000000" pitchFamily="50" charset="0"/>
              </a:rPr>
              <a:t>% в год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487247" y="2382283"/>
            <a:ext cx="46874" cy="23699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487247" y="2443866"/>
            <a:ext cx="0" cy="224215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28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559933" y="443684"/>
            <a:ext cx="9296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4000" dirty="0"/>
              <a:t>Стратегическая информация о ВИЧ среди МСМ и транс* людей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59933" y="1637484"/>
            <a:ext cx="8949404" cy="29782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000" b="1" dirty="0">
                <a:solidFill>
                  <a:srgbClr val="BF1E2D"/>
                </a:solidFill>
              </a:rPr>
              <a:t>  устаревшая и</a:t>
            </a:r>
            <a:r>
              <a:rPr lang="en-GB" sz="4000" b="1" dirty="0">
                <a:solidFill>
                  <a:srgbClr val="BF1E2D"/>
                </a:solidFill>
              </a:rPr>
              <a:t>/</a:t>
            </a:r>
            <a:r>
              <a:rPr lang="ru-RU" sz="4000" b="1" dirty="0">
                <a:solidFill>
                  <a:srgbClr val="BF1E2D"/>
                </a:solidFill>
              </a:rPr>
              <a:t>или неполная</a:t>
            </a:r>
            <a:endParaRPr lang="ru-RU" sz="2800" b="1" dirty="0">
              <a:solidFill>
                <a:srgbClr val="BF1E2D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6652" y="3190040"/>
            <a:ext cx="2156245" cy="215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774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121522" y="756834"/>
            <a:ext cx="9296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5400" dirty="0"/>
              <a:t>Информация </a:t>
            </a:r>
          </a:p>
          <a:p>
            <a:pPr algn="l"/>
            <a:r>
              <a:rPr lang="ru-RU" sz="4000" dirty="0"/>
              <a:t>о численности транс* людей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121521" y="1950634"/>
            <a:ext cx="6268835" cy="29782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000" b="1" dirty="0">
                <a:solidFill>
                  <a:srgbClr val="AEC900"/>
                </a:solidFill>
              </a:rPr>
              <a:t>отсутствует</a:t>
            </a:r>
            <a:endParaRPr lang="ru-RU" sz="3600" b="1" dirty="0">
              <a:solidFill>
                <a:srgbClr val="AEC900"/>
              </a:solidFill>
            </a:endParaRPr>
          </a:p>
        </p:txBody>
      </p:sp>
      <p:pic>
        <p:nvPicPr>
          <p:cNvPr id="3076" name="Picture 4" descr="Image result for information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983" y="1034472"/>
            <a:ext cx="4010025" cy="4010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721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64503" y="1849193"/>
            <a:ext cx="6291385" cy="3148692"/>
          </a:xfrm>
        </p:spPr>
        <p:txBody>
          <a:bodyPr>
            <a:normAutofit/>
          </a:bodyPr>
          <a:lstStyle/>
          <a:p>
            <a:r>
              <a:rPr lang="ru-RU" sz="4000" dirty="0"/>
              <a:t>Представительство МСМ в</a:t>
            </a:r>
            <a:br>
              <a:rPr lang="en-GB" sz="4000" dirty="0"/>
            </a:br>
            <a:br>
              <a:rPr lang="ru-RU" sz="4000" dirty="0"/>
            </a:br>
            <a:r>
              <a:rPr lang="ru-RU" sz="4000" b="1" dirty="0" err="1">
                <a:solidFill>
                  <a:srgbClr val="0397D7"/>
                </a:solidFill>
              </a:rPr>
              <a:t>Страновых</a:t>
            </a:r>
            <a:r>
              <a:rPr lang="ru-RU" sz="4000" b="1" dirty="0">
                <a:solidFill>
                  <a:srgbClr val="0397D7"/>
                </a:solidFill>
              </a:rPr>
              <a:t> </a:t>
            </a:r>
            <a:br>
              <a:rPr lang="ru-RU" sz="4000" b="1" dirty="0">
                <a:solidFill>
                  <a:srgbClr val="0397D7"/>
                </a:solidFill>
              </a:rPr>
            </a:br>
            <a:r>
              <a:rPr lang="ru-RU" sz="4000" b="1" dirty="0">
                <a:solidFill>
                  <a:srgbClr val="0397D7"/>
                </a:solidFill>
              </a:rPr>
              <a:t>Координационных </a:t>
            </a:r>
            <a:br>
              <a:rPr lang="ru-RU" sz="4000" b="1" dirty="0">
                <a:solidFill>
                  <a:srgbClr val="0397D7"/>
                </a:solidFill>
              </a:rPr>
            </a:br>
            <a:r>
              <a:rPr lang="ru-RU" sz="4000" b="1" dirty="0">
                <a:solidFill>
                  <a:srgbClr val="0397D7"/>
                </a:solidFill>
              </a:rPr>
              <a:t>Комитетах</a:t>
            </a:r>
          </a:p>
        </p:txBody>
      </p:sp>
      <p:pic>
        <p:nvPicPr>
          <p:cNvPr id="5122" name="Picture 2" descr="Image result for participation icon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8" t="26610" r="4923" b="19862"/>
          <a:stretch/>
        </p:blipFill>
        <p:spPr bwMode="auto">
          <a:xfrm>
            <a:off x="7367281" y="2217646"/>
            <a:ext cx="4434214" cy="263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278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33381" y="2278789"/>
            <a:ext cx="7422676" cy="1627291"/>
          </a:xfrm>
        </p:spPr>
        <p:txBody>
          <a:bodyPr>
            <a:normAutofit/>
          </a:bodyPr>
          <a:lstStyle/>
          <a:p>
            <a:r>
              <a:rPr lang="ru-RU" sz="4000" dirty="0"/>
              <a:t>Законодательные ограничения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033381" y="2818930"/>
            <a:ext cx="7422676" cy="1627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12757A"/>
                </a:solidFill>
              </a:rPr>
              <a:t>на регистрацию ЛГБТ-организаций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121521" y="1950634"/>
            <a:ext cx="9437920" cy="29782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4000" b="1" u="sng" dirty="0"/>
              <a:t>отсутствуют</a:t>
            </a:r>
            <a:endParaRPr lang="ru-RU" sz="3600" b="1" u="sng" dirty="0"/>
          </a:p>
        </p:txBody>
      </p:sp>
      <p:pic>
        <p:nvPicPr>
          <p:cNvPr id="6148" name="Picture 4" descr="Image result for court ico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30" y="1786797"/>
            <a:ext cx="3514551" cy="3379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700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147049" y="2722799"/>
            <a:ext cx="7654446" cy="1627291"/>
          </a:xfrm>
        </p:spPr>
        <p:txBody>
          <a:bodyPr>
            <a:normAutofit fontScale="90000"/>
          </a:bodyPr>
          <a:lstStyle/>
          <a:p>
            <a:r>
              <a:rPr lang="ru-RU" dirty="0"/>
              <a:t>Выделение средств для общественных организаций через </a:t>
            </a:r>
            <a:r>
              <a:rPr lang="ru-RU" b="1" dirty="0"/>
              <a:t>социальный заказ</a:t>
            </a:r>
          </a:p>
        </p:txBody>
      </p:sp>
      <p:pic>
        <p:nvPicPr>
          <p:cNvPr id="2054" name="Picture 6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37" y="200496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597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16434" y="1680658"/>
            <a:ext cx="10021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+mj-lt"/>
              </a:rPr>
              <a:t>Вовлечение МСМ и транс* людей </a:t>
            </a:r>
          </a:p>
          <a:p>
            <a:r>
              <a:rPr lang="ru-RU" sz="3200" dirty="0">
                <a:latin typeface="+mj-lt"/>
              </a:rPr>
              <a:t>в управление национальными программами по ВИЧ</a:t>
            </a:r>
            <a:endParaRPr lang="en-US" sz="3200" dirty="0">
              <a:latin typeface="+mj-lt"/>
              <a:cs typeface="Calibri Light" panose="020F0302020204030204" pitchFamily="34" charset="0"/>
            </a:endParaRPr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44" y="3126167"/>
            <a:ext cx="3816870" cy="1959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05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888" y="79347"/>
            <a:ext cx="4936111" cy="927417"/>
          </a:xfrm>
          <a:prstGeom prst="rect">
            <a:avLst/>
          </a:prstGeom>
        </p:spPr>
      </p:pic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01" y="5918498"/>
            <a:ext cx="6937262" cy="10515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14584"/>
            <a:ext cx="2927927" cy="10198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943" y="6066126"/>
            <a:ext cx="2077552" cy="4778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0095" y="1951395"/>
            <a:ext cx="11171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Все ключевые группы,</a:t>
            </a: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в том числе геи, другие МСМ и транс* люди, должны</a:t>
            </a:r>
            <a:r>
              <a:rPr lang="en-GB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4000" spc="-300" dirty="0">
                <a:latin typeface="Calibri Light" panose="020F0302020204030204" pitchFamily="34" charset="0"/>
                <a:cs typeface="Calibri Light" panose="020F0302020204030204" pitchFamily="34" charset="0"/>
              </a:rPr>
              <a:t>и м е т ь    з н а ч и м о е     п р е д с т а в и т е л ь с т в о    в</a:t>
            </a:r>
            <a:r>
              <a:rPr lang="en-GB" sz="4000" spc="-300" dirty="0"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национальных органах, принимающих решения в</a:t>
            </a:r>
            <a:r>
              <a:rPr lang="en-GB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сфере преодоления эпидемии ВИЧ.</a:t>
            </a: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7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FE7BB61-DE59-4AC9-BDC7-62D0E3B66B83}" vid="{B3B7673D-98D5-4041-9614-B2CB8F1D91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Yoursky 2017</Template>
  <TotalTime>271</TotalTime>
  <Words>173</Words>
  <Application>Microsoft Office PowerPoint</Application>
  <PresentationFormat>Широкоэкранный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Exo2-Light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Представительство МСМ в  Страновых  Координационных  Комитетах</vt:lpstr>
      <vt:lpstr>Законодательные ограничения</vt:lpstr>
      <vt:lpstr>Выделение средств для общественных организаций через социальный заказ</vt:lpstr>
      <vt:lpstr>Презентация PowerPoint</vt:lpstr>
      <vt:lpstr>Презентация PowerPoint</vt:lpstr>
      <vt:lpstr>Ключевые адвокационные задачи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Yuri</dc:creator>
  <cp:lastModifiedBy>Daniel Kashnitsky</cp:lastModifiedBy>
  <cp:revision>23</cp:revision>
  <dcterms:created xsi:type="dcterms:W3CDTF">2017-12-01T11:29:18Z</dcterms:created>
  <dcterms:modified xsi:type="dcterms:W3CDTF">2017-12-14T14:43:28Z</dcterms:modified>
</cp:coreProperties>
</file>