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4" r:id="rId9"/>
    <p:sldId id="262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99" d="100"/>
          <a:sy n="99" d="100"/>
        </p:scale>
        <p:origin x="-540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73649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4636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/>
              <a:t>Национальный уровень: совместная работа по проведению мониторинговых визитов (скайп звонки, разработка инструментов, рекомендации и</a:t>
            </a:r>
            <a:r>
              <a:rPr lang="ru-RU" baseline="0" dirty="0"/>
              <a:t> взаимная </a:t>
            </a:r>
            <a:r>
              <a:rPr lang="ru-RU" baseline="0" dirty="0" err="1"/>
              <a:t>тех.поддержка</a:t>
            </a:r>
            <a:r>
              <a:rPr lang="ru-RU" dirty="0"/>
              <a:t>). Местный: выявление и обучение на местах активистов разных</a:t>
            </a:r>
            <a:r>
              <a:rPr lang="ru-RU" baseline="0" dirty="0"/>
              <a:t> сообществ (во время </a:t>
            </a:r>
            <a:r>
              <a:rPr lang="ru-RU" baseline="0" dirty="0" err="1"/>
              <a:t>мониториговых</a:t>
            </a:r>
            <a:r>
              <a:rPr lang="ru-RU" baseline="0" dirty="0"/>
              <a:t> визитов и рабочих встреч)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4158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lang="ru-RU" dirty="0">
                <a:solidFill>
                  <a:srgbClr val="C00000"/>
                </a:solidFill>
              </a:rPr>
              <a:t>(вовлечены члены консорциума с предложениями о проведении адвокационных мероприятий и расширению функций НПО, также с учетом </a:t>
            </a:r>
            <a:r>
              <a:rPr lang="ru-RU" dirty="0" err="1">
                <a:solidFill>
                  <a:srgbClr val="C00000"/>
                </a:solidFill>
              </a:rPr>
              <a:t>обесепечения</a:t>
            </a:r>
            <a:r>
              <a:rPr lang="ru-RU" dirty="0">
                <a:solidFill>
                  <a:srgbClr val="C00000"/>
                </a:solidFill>
              </a:rPr>
              <a:t> доступа к </a:t>
            </a:r>
            <a:r>
              <a:rPr lang="ru-RU" dirty="0" err="1">
                <a:solidFill>
                  <a:srgbClr val="C00000"/>
                </a:solidFill>
              </a:rPr>
              <a:t>континиуму</a:t>
            </a:r>
            <a:r>
              <a:rPr lang="ru-RU" dirty="0">
                <a:solidFill>
                  <a:srgbClr val="C00000"/>
                </a:solidFill>
              </a:rPr>
              <a:t> услуг сообществ ЛЖВ, РС, МСМ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7973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/>
              <a:t>За два дня фестиваля платформу посетили более 900 гостей фестиваля. 300 жителей г. Алматы смогли пройти экспресс-тестирование на ВИЧ. В Петропавловске</a:t>
            </a:r>
            <a:r>
              <a:rPr lang="ru-RU" baseline="0" dirty="0"/>
              <a:t> смогли добиться финансирования ПОШ (аутрич и шприцы)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131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lang="ru-RU" dirty="0">
                <a:solidFill>
                  <a:srgbClr val="C00000"/>
                </a:solidFill>
              </a:rPr>
              <a:t>Что дал вам проект «Партнерство» с точки зрения развития и укрепления организации, сотрудников</a:t>
            </a:r>
            <a:endParaRPr lang="uk" dirty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5185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6646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dirty="0"/>
              <a:t>Разработка и апробация учебных модулей с применением лучших практик.</a:t>
            </a:r>
          </a:p>
          <a:p>
            <a:r>
              <a:rPr lang="ru-RU" dirty="0"/>
              <a:t>Включение в государственную программу готовых </a:t>
            </a:r>
            <a:r>
              <a:rPr lang="ru-RU" dirty="0" err="1"/>
              <a:t>пропилотированных</a:t>
            </a:r>
            <a:r>
              <a:rPr lang="ru-RU" dirty="0"/>
              <a:t> модулей доказавших свою эффективность.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/>
              <a:t>Повышение доступности психологической помощи МСМ в </a:t>
            </a:r>
            <a:r>
              <a:rPr lang="ru-RU" dirty="0" err="1"/>
              <a:t>г.Астане</a:t>
            </a:r>
            <a:endParaRPr lang="ru-RU" dirty="0"/>
          </a:p>
          <a:p>
            <a:pPr lvl="0">
              <a:spcBef>
                <a:spcPts val="0"/>
              </a:spcBef>
              <a:buNone/>
            </a:pPr>
            <a:r>
              <a:rPr lang="ru-RU" dirty="0"/>
              <a:t>Совместно с дружественными психологами, разработка стандарта психологической помощи и обучающего модуля согласно международным рекомендациям доказавшим свою эффективность в оказании психологической помощи.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/>
              <a:t>Продвижение интересов МСМ в местных государственных органах (Управление внутренней политики </a:t>
            </a:r>
            <a:r>
              <a:rPr lang="ru-RU" dirty="0" err="1"/>
              <a:t>г.Астаны</a:t>
            </a:r>
            <a:r>
              <a:rPr lang="ru-RU" dirty="0"/>
              <a:t>, Управление здравоохранения </a:t>
            </a:r>
            <a:r>
              <a:rPr lang="ru-RU" dirty="0" err="1"/>
              <a:t>г.Астаны</a:t>
            </a:r>
            <a:r>
              <a:rPr lang="ru-RU" dirty="0"/>
              <a:t>, СПИД-Центр </a:t>
            </a:r>
            <a:r>
              <a:rPr lang="ru-RU" dirty="0" err="1"/>
              <a:t>г.Астаны</a:t>
            </a:r>
            <a:r>
              <a:rPr lang="ru-RU" dirty="0"/>
              <a:t>, Акимат(мэрия)).</a:t>
            </a:r>
          </a:p>
          <a:p>
            <a:pPr lvl="0">
              <a:spcBef>
                <a:spcPts val="0"/>
              </a:spcBef>
              <a:buNone/>
            </a:pPr>
            <a:endParaRPr lang="ru-RU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3137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8886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386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uk"/>
              <a:t>‹#›</a:t>
            </a:fld>
            <a:endParaRPr lang="u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uk" sz="1000">
                <a:solidFill>
                  <a:schemeClr val="dk2"/>
                </a:solidFill>
              </a:rPr>
              <a:t>‹#›</a:t>
            </a:fld>
            <a:endParaRPr lang="uk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10" Type="http://schemas.openxmlformats.org/officeDocument/2006/relationships/image" Target="../media/image14.jpe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827752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375" y="2091550"/>
            <a:ext cx="7858123" cy="114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5448" y="2340662"/>
            <a:ext cx="4499776" cy="114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9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450" y="1385651"/>
            <a:ext cx="3825999" cy="42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10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5475" y="3672676"/>
            <a:ext cx="3770886" cy="4212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1118350" y="1411763"/>
            <a:ext cx="5033400" cy="30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uk" sz="1600" b="1" dirty="0">
                <a:solidFill>
                  <a:srgbClr val="C00000"/>
                </a:solidFill>
              </a:rPr>
              <a:t>СТРАНА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2065500" y="3672675"/>
            <a:ext cx="5013000" cy="42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b="1" dirty="0">
                <a:solidFill>
                  <a:srgbClr val="C00000"/>
                </a:solidFill>
              </a:rPr>
              <a:t>01.02.17.- 31.12.17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1288050" y="2279400"/>
            <a:ext cx="3150600" cy="90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Лидер консорциума: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ОЮЛ «Казахстанский Союз Людей, Живущих с ВИЧ»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4908525" y="2441550"/>
            <a:ext cx="4038300" cy="95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dirty="0">
                <a:solidFill>
                  <a:srgbClr val="C00000"/>
                </a:solidFill>
              </a:rPr>
              <a:t>Организации, входящие в консорциум: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chemeClr val="dk1"/>
              </a:buClr>
              <a:buSzPts val="1100"/>
            </a:pPr>
            <a:r>
              <a:rPr lang="ru-RU" dirty="0">
                <a:solidFill>
                  <a:srgbClr val="C00000"/>
                </a:solidFill>
              </a:rPr>
              <a:t>ОО «Амелия», ОО «</a:t>
            </a:r>
            <a:r>
              <a:rPr lang="en-US" dirty="0">
                <a:solidFill>
                  <a:srgbClr val="C00000"/>
                </a:solidFill>
              </a:rPr>
              <a:t>Human Health Institute»</a:t>
            </a:r>
            <a:endParaRPr lang="uk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D2F25C2-0428-43A4-91B2-7D20DD4D8FFE}"/>
              </a:ext>
            </a:extLst>
          </p:cNvPr>
          <p:cNvSpPr/>
          <p:nvPr/>
        </p:nvSpPr>
        <p:spPr>
          <a:xfrm>
            <a:off x="3894758" y="1146519"/>
            <a:ext cx="1391603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флаг страны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8918" y="1146519"/>
            <a:ext cx="1467443" cy="9171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900" y="151500"/>
            <a:ext cx="8656623" cy="92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1375050" y="395650"/>
            <a:ext cx="5013000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800" b="1" dirty="0">
                <a:solidFill>
                  <a:srgbClr val="C00000"/>
                </a:solidFill>
              </a:rPr>
              <a:t>Приоритетные задачи адвокации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4">
            <a:extLst>
              <a:ext uri="{FF2B5EF4-FFF2-40B4-BE49-F238E27FC236}">
                <a16:creationId xmlns:a16="http://schemas.microsoft.com/office/drawing/2014/main" xmlns="" id="{2A48844D-3518-459D-BBFA-9E7491273E44}"/>
              </a:ext>
            </a:extLst>
          </p:cNvPr>
          <p:cNvSpPr txBox="1"/>
          <p:nvPr/>
        </p:nvSpPr>
        <p:spPr>
          <a:xfrm>
            <a:off x="894303" y="1517301"/>
            <a:ext cx="7958295" cy="203981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Повысилось качество услуг для сообществ ЛЖВ, РС, МСМ, ЛУН в связи с ВИЧ- инфекцией (профилактика, уход и поддержка);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Устойчивое финансирование на местном и национальном уровнях для эффективной реализации программ по ВИЧ;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Улучшение координации и совместной работы между различными группами сообществ на местном и национальном уровнях.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uk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900" y="151675"/>
            <a:ext cx="8422072" cy="91695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1375050" y="395650"/>
            <a:ext cx="5013000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800" b="1" dirty="0">
                <a:solidFill>
                  <a:srgbClr val="C00000"/>
                </a:solidFill>
              </a:rPr>
              <a:t>Основные мероприятия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4">
            <a:extLst>
              <a:ext uri="{FF2B5EF4-FFF2-40B4-BE49-F238E27FC236}">
                <a16:creationId xmlns:a16="http://schemas.microsoft.com/office/drawing/2014/main" xmlns="" id="{1B467790-C10B-4DF5-9E0D-A6286F514D27}"/>
              </a:ext>
            </a:extLst>
          </p:cNvPr>
          <p:cNvSpPr txBox="1"/>
          <p:nvPr/>
        </p:nvSpPr>
        <p:spPr>
          <a:xfrm>
            <a:off x="759677" y="1551842"/>
            <a:ext cx="7958295" cy="203981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Проведение мониторинговых визитов в  гг. Астана, Алматы, Усть-Каменогорск, Шымкент, Петропавловск, Караганда, Талдыкорган, Павлодар, Темиртау.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Подготовка Аналитического отчета по  результатам мониторинга качества предоставляемых услуг по профилактике и лечению ВИЧ для РС, МСМ, а также оказание услуг по приверженности для ЛЖВ.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Обучение членов сообществ по вопросам адвокации (семинар, </a:t>
            </a:r>
            <a:r>
              <a:rPr lang="ru-RU" dirty="0" err="1">
                <a:solidFill>
                  <a:srgbClr val="C00000"/>
                </a:solidFill>
              </a:rPr>
              <a:t>вебинары</a:t>
            </a:r>
            <a:r>
              <a:rPr lang="ru-RU" dirty="0">
                <a:solidFill>
                  <a:srgbClr val="C00000"/>
                </a:solidFill>
              </a:rPr>
              <a:t>)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Участие в написании страновой заявки на ГФ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74" y="3388548"/>
            <a:ext cx="3084298" cy="17349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8050" y="105948"/>
            <a:ext cx="2660812" cy="12462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87" y="-1605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900" y="155150"/>
            <a:ext cx="8622174" cy="9169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1375050" y="395650"/>
            <a:ext cx="5013000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800" b="1" dirty="0">
                <a:solidFill>
                  <a:srgbClr val="C00000"/>
                </a:solidFill>
              </a:rPr>
              <a:t>Основные достижения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4">
            <a:extLst>
              <a:ext uri="{FF2B5EF4-FFF2-40B4-BE49-F238E27FC236}">
                <a16:creationId xmlns:a16="http://schemas.microsoft.com/office/drawing/2014/main" xmlns="" id="{FCCF2EBE-ED8B-47FC-A76B-EC7323B2C666}"/>
              </a:ext>
            </a:extLst>
          </p:cNvPr>
          <p:cNvSpPr txBox="1"/>
          <p:nvPr/>
        </p:nvSpPr>
        <p:spPr>
          <a:xfrm>
            <a:off x="884029" y="1414390"/>
            <a:ext cx="7958295" cy="203981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C00000"/>
                </a:solidFill>
              </a:rPr>
              <a:t>Разработаны основные рекомендации по профилактике, доступу и лечению для сообществ ЛЖВ, РС, МСМ, ЛУН.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C00000"/>
                </a:solidFill>
              </a:rPr>
              <a:t>Сформирована сеть активистов из числа сообщества в регионах Казахстана.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C00000"/>
                </a:solidFill>
              </a:rPr>
              <a:t>В рамках меморандума  с ОЦ СПИД для ОО «Амелия» были переданы шприцы, презервативы и экспресс – тесты на ВИЧ.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C00000"/>
                </a:solidFill>
              </a:rPr>
              <a:t>Возможность выявить потребности сообщества РС и провести обучение по  профилактике ВИЧ, защиты прав и борьбу с незаконными задержаниями и принудительным тестированием на ВИЧ.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C00000"/>
                </a:solidFill>
              </a:rPr>
              <a:t>Сформирован пул экспертов сообщества РС, МСМ, ЛЖВ, ЛУН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C00000"/>
                </a:solidFill>
              </a:rPr>
              <a:t>Фестиваль городских сообществ ‘</a:t>
            </a:r>
            <a:r>
              <a:rPr lang="ru-RU" dirty="0" err="1">
                <a:solidFill>
                  <a:srgbClr val="C00000"/>
                </a:solidFill>
              </a:rPr>
              <a:t>Art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Energy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Almaty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 err="1">
                <a:solidFill>
                  <a:srgbClr val="C00000"/>
                </a:solidFill>
              </a:rPr>
              <a:t>Work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in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progress</a:t>
            </a:r>
            <a:r>
              <a:rPr lang="ru-RU" dirty="0">
                <a:solidFill>
                  <a:srgbClr val="C00000"/>
                </a:solidFill>
              </a:rPr>
              <a:t>’ - сообщества ЛЖВ, ЛУИН, РС, ЛГБТ.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uk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077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900" y="155150"/>
            <a:ext cx="8622174" cy="9169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1375050" y="395650"/>
            <a:ext cx="5013000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800" b="1" dirty="0">
                <a:solidFill>
                  <a:srgbClr val="C00000"/>
                </a:solidFill>
              </a:rPr>
              <a:t>Организационное развитие</a:t>
            </a:r>
            <a:endParaRPr lang="uk" sz="1800" b="1" dirty="0">
              <a:solidFill>
                <a:srgbClr val="C00000"/>
              </a:solidFill>
            </a:endParaRPr>
          </a:p>
        </p:txBody>
      </p:sp>
      <p:pic>
        <p:nvPicPr>
          <p:cNvPr id="95" name="Shape 95"/>
          <p:cNvPicPr preferRelativeResize="0"/>
          <p:nvPr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4">
            <a:extLst>
              <a:ext uri="{FF2B5EF4-FFF2-40B4-BE49-F238E27FC236}">
                <a16:creationId xmlns:a16="http://schemas.microsoft.com/office/drawing/2014/main" xmlns="" id="{FCCF2EBE-ED8B-47FC-A76B-EC7323B2C666}"/>
              </a:ext>
            </a:extLst>
          </p:cNvPr>
          <p:cNvSpPr txBox="1"/>
          <p:nvPr/>
        </p:nvSpPr>
        <p:spPr>
          <a:xfrm>
            <a:off x="894303" y="1517301"/>
            <a:ext cx="7958295" cy="203981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Построение партнёрской сети, представляющей интересы всех сообществ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Повысился потенциал организации в проведении мониторинга качества услуг и разработке аналитических отчетов.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36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Shape 100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900" y="146200"/>
            <a:ext cx="8551722" cy="93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1375049" y="395650"/>
            <a:ext cx="6653583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800" b="1" dirty="0">
                <a:solidFill>
                  <a:srgbClr val="C00000"/>
                </a:solidFill>
              </a:rPr>
              <a:t>Специфичные проблемы </a:t>
            </a:r>
            <a:r>
              <a:rPr lang="ru-RU" sz="1800" b="1" dirty="0">
                <a:solidFill>
                  <a:srgbClr val="C00000"/>
                </a:solidFill>
              </a:rPr>
              <a:t>реализации проекта в стране</a:t>
            </a:r>
            <a:endParaRPr lang="uk" sz="1800" b="1" dirty="0">
              <a:solidFill>
                <a:srgbClr val="C00000"/>
              </a:solidFill>
            </a:endParaRPr>
          </a:p>
        </p:txBody>
      </p:sp>
      <p:pic>
        <p:nvPicPr>
          <p:cNvPr id="105" name="Shape 105"/>
          <p:cNvPicPr preferRelativeResize="0"/>
          <p:nvPr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4">
            <a:extLst>
              <a:ext uri="{FF2B5EF4-FFF2-40B4-BE49-F238E27FC236}">
                <a16:creationId xmlns:a16="http://schemas.microsoft.com/office/drawing/2014/main" xmlns="" id="{F641E667-210B-4AFF-B4FC-FD6D7A7FE4DE}"/>
              </a:ext>
            </a:extLst>
          </p:cNvPr>
          <p:cNvSpPr txBox="1"/>
          <p:nvPr/>
        </p:nvSpPr>
        <p:spPr>
          <a:xfrm>
            <a:off x="1141558" y="1407270"/>
            <a:ext cx="7958295" cy="203981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Перенесли выборы в Страновой Координационный Комитет на 2018 год.</a:t>
            </a: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ru-RU" dirty="0">
                <a:solidFill>
                  <a:srgbClr val="C00000"/>
                </a:solidFill>
              </a:rPr>
              <a:t>Очень низкая гражданская позиция ЛГБТ-сообщества, представителей МСМ, РС не способствующая продвижению услуг или адвокационных мероприятий.</a:t>
            </a: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ru-RU" dirty="0">
                <a:solidFill>
                  <a:srgbClr val="C00000"/>
                </a:solidFill>
              </a:rPr>
              <a:t>Отсутствие общественного (сообщества) контроля за государственными услугами </a:t>
            </a: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endParaRPr lang="uk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hape 110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225" y="144625"/>
            <a:ext cx="8551577" cy="93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1375050" y="395650"/>
            <a:ext cx="6465900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Clr>
                <a:schemeClr val="dk1"/>
              </a:buClr>
              <a:buSzPts val="1100"/>
            </a:pPr>
            <a:r>
              <a:rPr lang="ru-RU" sz="1800" b="1" dirty="0">
                <a:solidFill>
                  <a:srgbClr val="C00000"/>
                </a:solidFill>
              </a:rPr>
              <a:t>Приоритетные задачи на 2018 год </a:t>
            </a:r>
            <a:endParaRPr lang="uk" sz="1800" b="1" dirty="0">
              <a:solidFill>
                <a:srgbClr val="C00000"/>
              </a:solidFill>
            </a:endParaRPr>
          </a:p>
        </p:txBody>
      </p:sp>
      <p:pic>
        <p:nvPicPr>
          <p:cNvPr id="115" name="Shape 115"/>
          <p:cNvPicPr preferRelativeResize="0"/>
          <p:nvPr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4">
            <a:extLst>
              <a:ext uri="{FF2B5EF4-FFF2-40B4-BE49-F238E27FC236}">
                <a16:creationId xmlns:a16="http://schemas.microsoft.com/office/drawing/2014/main" xmlns="" id="{319797FA-657D-4731-8DE4-58EE4745724A}"/>
              </a:ext>
            </a:extLst>
          </p:cNvPr>
          <p:cNvSpPr txBox="1"/>
          <p:nvPr/>
        </p:nvSpPr>
        <p:spPr>
          <a:xfrm>
            <a:off x="894303" y="1517301"/>
            <a:ext cx="7958295" cy="203981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Сообщество участвует в мониторинге качества  услуг на местном уровне;</a:t>
            </a: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ru-RU" dirty="0">
                <a:solidFill>
                  <a:srgbClr val="C00000"/>
                </a:solidFill>
              </a:rPr>
              <a:t>Создана система обучения для аутрич-работников по РС, МСМ, ЛУН в пилотных </a:t>
            </a:r>
            <a:r>
              <a:rPr lang="ru-RU">
                <a:solidFill>
                  <a:srgbClr val="C00000"/>
                </a:solidFill>
              </a:rPr>
              <a:t>регионах;</a:t>
            </a: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ru-RU" dirty="0">
                <a:solidFill>
                  <a:srgbClr val="C00000"/>
                </a:solidFill>
              </a:rPr>
              <a:t>Обучение бюджетной адвокации в 2018 г. и </a:t>
            </a:r>
            <a:r>
              <a:rPr lang="ru-RU" dirty="0" err="1">
                <a:solidFill>
                  <a:srgbClr val="C00000"/>
                </a:solidFill>
              </a:rPr>
              <a:t>вебинары</a:t>
            </a:r>
            <a:r>
              <a:rPr lang="ru-RU" dirty="0">
                <a:solidFill>
                  <a:srgbClr val="C00000"/>
                </a:solidFill>
              </a:rPr>
              <a:t>; </a:t>
            </a: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ru-RU" dirty="0">
                <a:solidFill>
                  <a:srgbClr val="C00000"/>
                </a:solidFill>
              </a:rPr>
              <a:t>Разработка и утверждение апробированного стандарта консультирования по приверженности к АРТ для ЛЖВ/ЛУН.</a:t>
            </a: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hape 110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225" y="144625"/>
            <a:ext cx="8551577" cy="93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1375050" y="395650"/>
            <a:ext cx="6465900" cy="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800" b="1" dirty="0">
                <a:solidFill>
                  <a:srgbClr val="C00000"/>
                </a:solidFill>
              </a:rPr>
              <a:t>Ожидаемые результаты всего проекта в стране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75" y="1407275"/>
            <a:ext cx="9018024" cy="22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4">
            <a:extLst>
              <a:ext uri="{FF2B5EF4-FFF2-40B4-BE49-F238E27FC236}">
                <a16:creationId xmlns:a16="http://schemas.microsoft.com/office/drawing/2014/main" xmlns="" id="{319797FA-657D-4731-8DE4-58EE4745724A}"/>
              </a:ext>
            </a:extLst>
          </p:cNvPr>
          <p:cNvSpPr txBox="1"/>
          <p:nvPr/>
        </p:nvSpPr>
        <p:spPr>
          <a:xfrm>
            <a:off x="894303" y="1517301"/>
            <a:ext cx="7958295" cy="203981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Утверждённый алгоритм выделения средств на профилактику, включающий услуги и качественные средства защиты на местном уровне.</a:t>
            </a: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ru-RU" dirty="0">
                <a:solidFill>
                  <a:srgbClr val="C00000"/>
                </a:solidFill>
              </a:rPr>
              <a:t>Утверждённый стандарт консультирования для всех сообществ на государственном уровне. </a:t>
            </a: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ru-RU" dirty="0">
                <a:solidFill>
                  <a:srgbClr val="C00000"/>
                </a:solidFill>
              </a:rPr>
              <a:t>Расширение представительства сообществ РС, ЛУН в Страновой Координационный Комитет.</a:t>
            </a:r>
          </a:p>
          <a:p>
            <a:pPr lvl="0"/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ru-RU" dirty="0">
                <a:solidFill>
                  <a:srgbClr val="C00000"/>
                </a:solidFill>
              </a:rPr>
              <a:t>Повысилось качество консультативных услуг оказываемых для ЛЖВ, МСМ, РС, ЛУН.</a:t>
            </a:r>
          </a:p>
        </p:txBody>
      </p:sp>
    </p:spTree>
    <p:extLst>
      <p:ext uri="{BB962C8B-B14F-4D97-AF65-F5344CB8AC3E}">
        <p14:creationId xmlns:p14="http://schemas.microsoft.com/office/powerpoint/2010/main" val="1187506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Shape 120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125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425" y="1870100"/>
            <a:ext cx="7858123" cy="1148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3422300" y="2244625"/>
            <a:ext cx="5123400" cy="80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uk" b="1" dirty="0">
                <a:solidFill>
                  <a:srgbClr val="C00000"/>
                </a:solidFill>
              </a:rPr>
              <a:t>СПАСИБО ЗА ВНИМАНИЕ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646</Words>
  <Application>Microsoft Office PowerPoint</Application>
  <PresentationFormat>Экран (16:9)</PresentationFormat>
  <Paragraphs>63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Daniel</dc:creator>
  <cp:lastModifiedBy>Oksana</cp:lastModifiedBy>
  <cp:revision>55</cp:revision>
  <dcterms:modified xsi:type="dcterms:W3CDTF">2017-12-14T17:12:28Z</dcterms:modified>
</cp:coreProperties>
</file>