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4" r:id="rId9"/>
    <p:sldId id="262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19" d="100"/>
          <a:sy n="119" d="100"/>
        </p:scale>
        <p:origin x="30" y="1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8736490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5185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88865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uk" sz="1000">
                <a:solidFill>
                  <a:schemeClr val="dk2"/>
                </a:solidFill>
              </a:rPr>
              <a:t>‹#›</a:t>
            </a:fld>
            <a:endParaRPr lang="uk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0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2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3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3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55125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0"/>
            <a:ext cx="9827752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3375" y="2091550"/>
            <a:ext cx="7858123" cy="114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395448" y="2340662"/>
            <a:ext cx="4499776" cy="114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69450" y="1385651"/>
            <a:ext cx="3825999" cy="421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15475" y="3672676"/>
            <a:ext cx="3770886" cy="42127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/>
          <p:nvPr/>
        </p:nvSpPr>
        <p:spPr>
          <a:xfrm>
            <a:off x="1118350" y="1411763"/>
            <a:ext cx="5033400" cy="30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uk" sz="1600" b="1" dirty="0" smtClean="0">
                <a:solidFill>
                  <a:srgbClr val="C00000"/>
                </a:solidFill>
              </a:rPr>
              <a:t>КЫРГЫЗСТАН</a:t>
            </a:r>
            <a:endParaRPr lang="uk" sz="1600" b="1" dirty="0">
              <a:solidFill>
                <a:srgbClr val="C00000"/>
              </a:solidFill>
            </a:endParaRPr>
          </a:p>
        </p:txBody>
      </p:sp>
      <p:sp>
        <p:nvSpPr>
          <p:cNvPr id="63" name="Shape 63"/>
          <p:cNvSpPr txBox="1"/>
          <p:nvPr/>
        </p:nvSpPr>
        <p:spPr>
          <a:xfrm>
            <a:off x="2065500" y="3672675"/>
            <a:ext cx="5013000" cy="421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b="1" dirty="0" smtClean="0">
                <a:solidFill>
                  <a:srgbClr val="C00000"/>
                </a:solidFill>
              </a:rPr>
              <a:t>2 ФЕВРАЛЯ 2017 ГОДА – 30 СЕНТЯБРЯ 2018 ГОДА</a:t>
            </a:r>
            <a:endParaRPr lang="uk" b="1" dirty="0">
              <a:solidFill>
                <a:srgbClr val="C00000"/>
              </a:solidFill>
            </a:endParaRPr>
          </a:p>
        </p:txBody>
      </p:sp>
      <p:sp>
        <p:nvSpPr>
          <p:cNvPr id="64" name="Shape 64"/>
          <p:cNvSpPr txBox="1"/>
          <p:nvPr/>
        </p:nvSpPr>
        <p:spPr>
          <a:xfrm>
            <a:off x="1288050" y="2279400"/>
            <a:ext cx="3150600" cy="90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ru-RU" dirty="0">
                <a:solidFill>
                  <a:srgbClr val="C00000"/>
                </a:solidFill>
              </a:rPr>
              <a:t>Объединение Юридических Лиц Ассоциация Программ Снижения Вреда «Партнерская сеть»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4716379" y="2340662"/>
            <a:ext cx="4230446" cy="10536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Clr>
                <a:schemeClr val="dk1"/>
              </a:buClr>
              <a:buSzPts val="1100"/>
            </a:pPr>
            <a:r>
              <a:rPr lang="ru-RU" dirty="0">
                <a:solidFill>
                  <a:srgbClr val="C00000"/>
                </a:solidFill>
              </a:rPr>
              <a:t>Объединение Юридических Лиц Ассоциация «Страновая сеть людей живущих с ВИЧ</a:t>
            </a:r>
            <a:r>
              <a:rPr lang="ru-RU" dirty="0" smtClean="0">
                <a:solidFill>
                  <a:srgbClr val="C00000"/>
                </a:solidFill>
              </a:rPr>
              <a:t>»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chemeClr val="dk1"/>
              </a:buClr>
              <a:buSzPts val="1100"/>
            </a:pPr>
            <a:r>
              <a:rPr lang="ru-RU" dirty="0">
                <a:solidFill>
                  <a:srgbClr val="C00000"/>
                </a:solidFill>
              </a:rPr>
              <a:t>Общественное Объединение «</a:t>
            </a:r>
            <a:r>
              <a:rPr lang="ru-RU" dirty="0" err="1">
                <a:solidFill>
                  <a:srgbClr val="C00000"/>
                </a:solidFill>
              </a:rPr>
              <a:t>Кыргыз</a:t>
            </a:r>
            <a:r>
              <a:rPr lang="ru-RU" dirty="0">
                <a:solidFill>
                  <a:srgbClr val="C00000"/>
                </a:solidFill>
              </a:rPr>
              <a:t> Индиго»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chemeClr val="dk1"/>
              </a:buClr>
              <a:buSzPts val="1100"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D2F25C2-0428-43A4-91B2-7D20DD4D8FFE}"/>
              </a:ext>
            </a:extLst>
          </p:cNvPr>
          <p:cNvSpPr/>
          <p:nvPr/>
        </p:nvSpPr>
        <p:spPr>
          <a:xfrm>
            <a:off x="3894758" y="1146519"/>
            <a:ext cx="1391603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флаг страны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421" y="1149436"/>
            <a:ext cx="1514276" cy="90856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55125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95900" y="151500"/>
            <a:ext cx="8656623" cy="9206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/>
        </p:nvSpPr>
        <p:spPr>
          <a:xfrm>
            <a:off x="1375050" y="395650"/>
            <a:ext cx="5013000" cy="42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800" b="1" dirty="0">
                <a:solidFill>
                  <a:srgbClr val="C00000"/>
                </a:solidFill>
              </a:rPr>
              <a:t>Приоритетные задачи адвокации</a:t>
            </a:r>
          </a:p>
        </p:txBody>
      </p:sp>
      <p:pic>
        <p:nvPicPr>
          <p:cNvPr id="75" name="Shape 7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5975" y="1407275"/>
            <a:ext cx="9018024" cy="22968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922421" y="1588168"/>
            <a:ext cx="78606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З</a:t>
            </a:r>
            <a:r>
              <a:rPr lang="ru-RU" dirty="0" smtClean="0"/>
              <a:t>начимое участие </a:t>
            </a:r>
            <a:r>
              <a:rPr lang="ru-RU" dirty="0"/>
              <a:t>сообществ </a:t>
            </a:r>
            <a:r>
              <a:rPr lang="ru-RU" dirty="0" smtClean="0"/>
              <a:t>в для </a:t>
            </a:r>
            <a:r>
              <a:rPr lang="ru-RU" dirty="0"/>
              <a:t>эффективного ответа на эпидемию ВИЧ и </a:t>
            </a:r>
            <a:r>
              <a:rPr lang="ru-RU" dirty="0" smtClean="0"/>
              <a:t>соответствующее </a:t>
            </a:r>
            <a:r>
              <a:rPr lang="ru-RU" dirty="0"/>
              <a:t>потребностям уязвимых групп  (ЛЖВ, ЛУИН, РС, МСМ</a:t>
            </a:r>
            <a:r>
              <a:rPr lang="ru-RU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В результате адвокации со стороны сообществ, государство утвердит и будет реализовывать национальный план перехода на государственное финансирование, начиная с 2018 года, включающий увеличение государственных инвестиций в программы ВИЧ, повышение эффективности расходов, улучшение управления программами и участие гражданского сектора через </a:t>
            </a:r>
            <a:r>
              <a:rPr lang="ru-RU" dirty="0" err="1" smtClean="0"/>
              <a:t>госсоцзаказ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Сотрудничество между ключевыми группами населения, совместное осуществление адвокационных мероприятий в сфере ВИЧ.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55125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95900" y="151675"/>
            <a:ext cx="8422072" cy="91695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 txBox="1"/>
          <p:nvPr/>
        </p:nvSpPr>
        <p:spPr>
          <a:xfrm>
            <a:off x="1375050" y="395650"/>
            <a:ext cx="5013000" cy="42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800" b="1" dirty="0">
                <a:solidFill>
                  <a:srgbClr val="C00000"/>
                </a:solidFill>
              </a:rPr>
              <a:t>Основные мероприятия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5975" y="1407275"/>
            <a:ext cx="9018024" cy="22968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64">
            <a:extLst>
              <a:ext uri="{FF2B5EF4-FFF2-40B4-BE49-F238E27FC236}">
                <a16:creationId xmlns:a16="http://schemas.microsoft.com/office/drawing/2014/main" xmlns="" id="{1B467790-C10B-4DF5-9E0D-A6286F514D27}"/>
              </a:ext>
            </a:extLst>
          </p:cNvPr>
          <p:cNvSpPr txBox="1"/>
          <p:nvPr/>
        </p:nvSpPr>
        <p:spPr>
          <a:xfrm>
            <a:off x="689811" y="1315453"/>
            <a:ext cx="8454188" cy="22416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</a:rPr>
              <a:t>Сформирована коалиция 15 организаций сообществ и сервисных организаций ЛЖВ,ЛУИН,МСМ</a:t>
            </a:r>
            <a:r>
              <a:rPr lang="ru-RU" sz="1300" dirty="0" smtClean="0">
                <a:solidFill>
                  <a:schemeClr val="tx1"/>
                </a:solidFill>
              </a:rPr>
              <a:t>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</a:rPr>
              <a:t>Проведен круглый стол о необходимости принятия национального плана перехода на </a:t>
            </a:r>
            <a:r>
              <a:rPr lang="ru-RU" sz="1300" dirty="0" err="1">
                <a:solidFill>
                  <a:schemeClr val="tx1"/>
                </a:solidFill>
              </a:rPr>
              <a:t>гос</a:t>
            </a:r>
            <a:r>
              <a:rPr lang="ru-RU" sz="1300" dirty="0">
                <a:solidFill>
                  <a:schemeClr val="tx1"/>
                </a:solidFill>
              </a:rPr>
              <a:t> финансирование. </a:t>
            </a:r>
            <a:endParaRPr lang="ru-RU" sz="13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</a:rPr>
              <a:t>Привлечен эксперт для разработки пакета документов по внесению изменений и дополнений в Закон «О государственных закупках»</a:t>
            </a:r>
            <a:endParaRPr lang="ru-RU" sz="1300" dirty="0">
              <a:solidFill>
                <a:schemeClr val="tx1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</a:rPr>
              <a:t>Все АРВ препараты в соответствии с национальным клиническим протоколом и рекомендациями ВОЗ включены в ПЖВЛС и зарегистрированы в </a:t>
            </a:r>
            <a:r>
              <a:rPr lang="ru-RU" sz="1300" dirty="0" smtClean="0">
                <a:solidFill>
                  <a:schemeClr val="tx1"/>
                </a:solidFill>
              </a:rPr>
              <a:t>КР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</a:rPr>
              <a:t>Проведен расчеты потребностей в АРВ препаратах</a:t>
            </a:r>
            <a:endParaRPr lang="ru-RU" sz="1300" dirty="0">
              <a:solidFill>
                <a:schemeClr val="tx1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</a:rPr>
              <a:t>Разработано Положение о попечительском совете при РЦ СПИД.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</a:rPr>
              <a:t>Представители сообществ вошли в состав Попечительского совета при РЦ СПИД.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</a:rPr>
              <a:t>Не менее 2-х представителей от сообществ, входят в состав комитета по ВИЧ и КСОЗ.                   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</a:rPr>
              <a:t>Не менее 1 представителя от каждого сообщества  принимают участие  при разработке гос. программы и </a:t>
            </a:r>
            <a:r>
              <a:rPr lang="ru-RU" sz="1300" dirty="0" err="1">
                <a:solidFill>
                  <a:schemeClr val="tx1"/>
                </a:solidFill>
              </a:rPr>
              <a:t>страновой</a:t>
            </a:r>
            <a:r>
              <a:rPr lang="ru-RU" sz="1300" dirty="0">
                <a:solidFill>
                  <a:schemeClr val="tx1"/>
                </a:solidFill>
              </a:rPr>
              <a:t> заявки в ГФ. </a:t>
            </a:r>
            <a:endParaRPr lang="uk" sz="13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45077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95900" y="155150"/>
            <a:ext cx="8622174" cy="91695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/>
          <p:nvPr/>
        </p:nvSpPr>
        <p:spPr>
          <a:xfrm>
            <a:off x="1375050" y="395650"/>
            <a:ext cx="5013000" cy="42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800" b="1" dirty="0">
                <a:solidFill>
                  <a:srgbClr val="C00000"/>
                </a:solidFill>
              </a:rPr>
              <a:t>Основные достижения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5975" y="1407275"/>
            <a:ext cx="9018024" cy="22968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64">
            <a:extLst>
              <a:ext uri="{FF2B5EF4-FFF2-40B4-BE49-F238E27FC236}">
                <a16:creationId xmlns:a16="http://schemas.microsoft.com/office/drawing/2014/main" xmlns="" id="{FCCF2EBE-ED8B-47FC-A76B-EC7323B2C666}"/>
              </a:ext>
            </a:extLst>
          </p:cNvPr>
          <p:cNvSpPr txBox="1"/>
          <p:nvPr/>
        </p:nvSpPr>
        <p:spPr>
          <a:xfrm>
            <a:off x="545432" y="1407275"/>
            <a:ext cx="8598567" cy="2296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uk" dirty="0" smtClean="0">
                <a:solidFill>
                  <a:schemeClr val="tx1"/>
                </a:solidFill>
              </a:rPr>
              <a:t>После проведения встреч с представителями ЛПР и НПО создана рабочая группа по разработке положения «О Попечительском совете», в составе рабочей группы представители консорциума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uk" dirty="0" smtClean="0">
                <a:solidFill>
                  <a:schemeClr val="tx1"/>
                </a:solidFill>
              </a:rPr>
              <a:t>Разработан пакет документов </a:t>
            </a:r>
            <a:r>
              <a:rPr lang="ru-RU" dirty="0" smtClean="0">
                <a:solidFill>
                  <a:schemeClr val="tx1"/>
                </a:solidFill>
              </a:rPr>
              <a:t>по </a:t>
            </a:r>
            <a:r>
              <a:rPr lang="ru-RU" dirty="0">
                <a:solidFill>
                  <a:schemeClr val="tx1"/>
                </a:solidFill>
              </a:rPr>
              <a:t>внесению изменений и дополнений в Закон «О государственных закупках</a:t>
            </a:r>
            <a:r>
              <a:rPr lang="ru-RU" dirty="0" smtClean="0">
                <a:solidFill>
                  <a:schemeClr val="tx1"/>
                </a:solidFill>
              </a:rPr>
              <a:t>», находится на рассмотрении в Парламенте Кыргызской республики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Представители консорциума участвуют в разработке госпрограммы по ВИЧ и в разработке внедрения </a:t>
            </a:r>
            <a:r>
              <a:rPr lang="ru-RU" dirty="0" err="1" smtClean="0">
                <a:solidFill>
                  <a:schemeClr val="tx1"/>
                </a:solidFill>
              </a:rPr>
              <a:t>госсоцзаказа</a:t>
            </a:r>
            <a:r>
              <a:rPr lang="ru-RU" dirty="0" smtClean="0">
                <a:solidFill>
                  <a:schemeClr val="tx1"/>
                </a:solidFill>
              </a:rPr>
              <a:t> в МЗ КР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По </a:t>
            </a:r>
            <a:r>
              <a:rPr lang="ru-RU" dirty="0">
                <a:solidFill>
                  <a:schemeClr val="tx1"/>
                </a:solidFill>
              </a:rPr>
              <a:t>внедрению государственного социального заказа, был разработан план. В его исполнение, были включены ряд международных и донорских организаций, готовых оказать финансовую и техническую поддержку Ассоциации по </a:t>
            </a:r>
            <a:r>
              <a:rPr lang="ru-RU" dirty="0" smtClean="0">
                <a:solidFill>
                  <a:schemeClr val="tx1"/>
                </a:solidFill>
              </a:rPr>
              <a:t>внедрению  </a:t>
            </a:r>
            <a:r>
              <a:rPr lang="ru-RU" dirty="0">
                <a:solidFill>
                  <a:schemeClr val="tx1"/>
                </a:solidFill>
              </a:rPr>
              <a:t>ГСЗ. На сегодняшний день, </a:t>
            </a:r>
            <a:r>
              <a:rPr lang="ru-RU" dirty="0" smtClean="0">
                <a:solidFill>
                  <a:schemeClr val="tx1"/>
                </a:solidFill>
              </a:rPr>
              <a:t>разработанный </a:t>
            </a:r>
            <a:r>
              <a:rPr lang="ru-RU" dirty="0">
                <a:solidFill>
                  <a:schemeClr val="tx1"/>
                </a:solidFill>
              </a:rPr>
              <a:t>план </a:t>
            </a:r>
            <a:r>
              <a:rPr lang="ru-RU" dirty="0" smtClean="0">
                <a:solidFill>
                  <a:schemeClr val="tx1"/>
                </a:solidFill>
              </a:rPr>
              <a:t>по внедрению ГСЗ утвержден приказом МЗ КР.  </a:t>
            </a:r>
            <a:endParaRPr lang="ru-RU" dirty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uk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45077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95900" y="155150"/>
            <a:ext cx="8622174" cy="91695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/>
          <p:nvPr/>
        </p:nvSpPr>
        <p:spPr>
          <a:xfrm>
            <a:off x="1375050" y="395650"/>
            <a:ext cx="5013000" cy="42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800" b="1" dirty="0">
                <a:solidFill>
                  <a:srgbClr val="C00000"/>
                </a:solidFill>
              </a:rPr>
              <a:t>Организационное развитие</a:t>
            </a:r>
            <a:endParaRPr lang="uk" sz="1800" b="1" dirty="0">
              <a:solidFill>
                <a:srgbClr val="C00000"/>
              </a:solidFill>
            </a:endParaRPr>
          </a:p>
        </p:txBody>
      </p:sp>
      <p:pic>
        <p:nvPicPr>
          <p:cNvPr id="95" name="Shape 9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5975" y="1407275"/>
            <a:ext cx="9018024" cy="22968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64">
            <a:extLst>
              <a:ext uri="{FF2B5EF4-FFF2-40B4-BE49-F238E27FC236}">
                <a16:creationId xmlns:a16="http://schemas.microsoft.com/office/drawing/2014/main" xmlns="" id="{FCCF2EBE-ED8B-47FC-A76B-EC7323B2C666}"/>
              </a:ext>
            </a:extLst>
          </p:cNvPr>
          <p:cNvSpPr txBox="1"/>
          <p:nvPr/>
        </p:nvSpPr>
        <p:spPr>
          <a:xfrm>
            <a:off x="545432" y="1407275"/>
            <a:ext cx="8598568" cy="2296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uk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uk" dirty="0" smtClean="0">
                <a:solidFill>
                  <a:schemeClr val="tx1"/>
                </a:solidFill>
              </a:rPr>
              <a:t>Сотрудниками организации проведены масштабные меропрития, которые являются колосальным опытом при адвокации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" dirty="0" smtClean="0">
                <a:solidFill>
                  <a:schemeClr val="tx1"/>
                </a:solidFill>
              </a:rPr>
              <a:t>Сотрудниками организаций разработаны совместно с экспертами ряд нормативно правовых документов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" dirty="0" smtClean="0">
                <a:solidFill>
                  <a:schemeClr val="tx1"/>
                </a:solidFill>
              </a:rPr>
              <a:t>Проводят встречи с представителями госструктур что в свою очередь влияет на наращивание потециала сотрудников и дальнейшее применение на практике </a:t>
            </a:r>
          </a:p>
          <a:p>
            <a:r>
              <a:rPr lang="uk" dirty="0" smtClean="0">
                <a:solidFill>
                  <a:schemeClr val="tx1"/>
                </a:solidFill>
              </a:rPr>
              <a:t>  </a:t>
            </a:r>
            <a:endParaRPr lang="u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936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55125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95900" y="146200"/>
            <a:ext cx="8551722" cy="93105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/>
        </p:nvSpPr>
        <p:spPr>
          <a:xfrm>
            <a:off x="1375049" y="395650"/>
            <a:ext cx="6653583" cy="42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800" b="1" dirty="0">
                <a:solidFill>
                  <a:srgbClr val="C00000"/>
                </a:solidFill>
              </a:rPr>
              <a:t>Специфичные проблемы </a:t>
            </a:r>
            <a:r>
              <a:rPr lang="ru-RU" sz="1800" b="1" dirty="0">
                <a:solidFill>
                  <a:srgbClr val="C00000"/>
                </a:solidFill>
              </a:rPr>
              <a:t>реализации проекта в стране</a:t>
            </a:r>
            <a:endParaRPr lang="uk" sz="1800" b="1" dirty="0">
              <a:solidFill>
                <a:srgbClr val="C00000"/>
              </a:solidFill>
            </a:endParaRPr>
          </a:p>
        </p:txBody>
      </p:sp>
      <p:pic>
        <p:nvPicPr>
          <p:cNvPr id="105" name="Shape 10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5975" y="1407275"/>
            <a:ext cx="9018024" cy="22968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64">
            <a:extLst>
              <a:ext uri="{FF2B5EF4-FFF2-40B4-BE49-F238E27FC236}">
                <a16:creationId xmlns:a16="http://schemas.microsoft.com/office/drawing/2014/main" xmlns="" id="{F641E667-210B-4AFF-B4FC-FD6D7A7FE4DE}"/>
              </a:ext>
            </a:extLst>
          </p:cNvPr>
          <p:cNvSpPr txBox="1"/>
          <p:nvPr/>
        </p:nvSpPr>
        <p:spPr>
          <a:xfrm>
            <a:off x="609600" y="1407276"/>
            <a:ext cx="8406063" cy="2296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uk" sz="1500" dirty="0" smtClean="0">
                <a:solidFill>
                  <a:schemeClr val="tx1"/>
                </a:solidFill>
              </a:rPr>
              <a:t>Возникла проблема на этапе подключения представителей Гражданского общества в рабочую группу по разработке положение «О попечительском совете», МЗ КР имела некоторое нежелание подключения сообществ  в рабочую группу. После проведенного нами круглого стола и озвучивания необходимости подключения Гражданского общества МЗ пошло на встречу.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500" dirty="0">
                <a:solidFill>
                  <a:schemeClr val="tx1"/>
                </a:solidFill>
              </a:rPr>
              <a:t>Н</a:t>
            </a:r>
            <a:r>
              <a:rPr lang="uk" sz="1500" dirty="0" smtClean="0">
                <a:solidFill>
                  <a:schemeClr val="tx1"/>
                </a:solidFill>
              </a:rPr>
              <a:t>а этапе необходимости внедрения плана по переходу на госфинансирование сферы ВИЧ со стороны государства имелись активное сопротивление и отрицание масштабов заболевания. Эффективная адвокация нашего консорициума способствовало тому что Государственные структуры прислушались к нашим доводам и фактам 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uk" sz="1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55125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96225" y="144625"/>
            <a:ext cx="8551577" cy="93105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Shape 114"/>
          <p:cNvSpPr txBox="1"/>
          <p:nvPr/>
        </p:nvSpPr>
        <p:spPr>
          <a:xfrm>
            <a:off x="1375050" y="395650"/>
            <a:ext cx="6465900" cy="42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Clr>
                <a:schemeClr val="dk1"/>
              </a:buClr>
              <a:buSzPts val="1100"/>
            </a:pPr>
            <a:r>
              <a:rPr lang="ru-RU" sz="1800" b="1" dirty="0">
                <a:solidFill>
                  <a:srgbClr val="C00000"/>
                </a:solidFill>
              </a:rPr>
              <a:t>Приоритетные задачи на 2018 год </a:t>
            </a:r>
            <a:endParaRPr lang="uk" sz="1800" b="1" dirty="0">
              <a:solidFill>
                <a:srgbClr val="C00000"/>
              </a:solidFill>
            </a:endParaRPr>
          </a:p>
        </p:txBody>
      </p:sp>
      <p:pic>
        <p:nvPicPr>
          <p:cNvPr id="115" name="Shape 1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5975" y="1407275"/>
            <a:ext cx="9018024" cy="22968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64">
            <a:extLst>
              <a:ext uri="{FF2B5EF4-FFF2-40B4-BE49-F238E27FC236}">
                <a16:creationId xmlns:a16="http://schemas.microsoft.com/office/drawing/2014/main" xmlns="" id="{319797FA-657D-4731-8DE4-58EE4745724A}"/>
              </a:ext>
            </a:extLst>
          </p:cNvPr>
          <p:cNvSpPr txBox="1"/>
          <p:nvPr/>
        </p:nvSpPr>
        <p:spPr>
          <a:xfrm>
            <a:off x="633663" y="1407275"/>
            <a:ext cx="8510336" cy="2296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К</a:t>
            </a:r>
            <a:r>
              <a:rPr lang="uk" dirty="0" smtClean="0">
                <a:solidFill>
                  <a:schemeClr val="tx1"/>
                </a:solidFill>
              </a:rPr>
              <a:t> 2018 году будет утвержден и реализован план перехода на госфинансирование.</a:t>
            </a:r>
          </a:p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uk" dirty="0" smtClean="0">
                <a:solidFill>
                  <a:schemeClr val="tx1"/>
                </a:solidFill>
              </a:rPr>
              <a:t>Внедрен государственный социальный заказ для гражданского сектора для реализации сервисов по всему континиуму услуг на базе сообществ. Институционализация услуг на базе сообществ </a:t>
            </a:r>
          </a:p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uk" dirty="0" smtClean="0">
                <a:solidFill>
                  <a:schemeClr val="tx1"/>
                </a:solidFill>
              </a:rPr>
              <a:t>Внедрен и работает Попечительский совет при РЦ СПИДе</a:t>
            </a:r>
          </a:p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uk" dirty="0" smtClean="0">
                <a:solidFill>
                  <a:schemeClr val="tx1"/>
                </a:solidFill>
              </a:rPr>
              <a:t>Внесение изменений в закон «О госзакупках»</a:t>
            </a:r>
          </a:p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uk" dirty="0" smtClean="0">
                <a:solidFill>
                  <a:schemeClr val="tx1"/>
                </a:solidFill>
              </a:rPr>
              <a:t>Проведены переговоры  и заключены соглашения между МЗ КР и ЮНИСЕФ о проведение госзакупок АРВ препаратов через Международные организации</a:t>
            </a:r>
          </a:p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uk" dirty="0" smtClean="0">
                <a:solidFill>
                  <a:schemeClr val="tx1"/>
                </a:solidFill>
              </a:rPr>
              <a:t>Все А</a:t>
            </a:r>
            <a:r>
              <a:rPr lang="ru-RU" dirty="0" smtClean="0">
                <a:solidFill>
                  <a:schemeClr val="tx1"/>
                </a:solidFill>
              </a:rPr>
              <a:t>РВ </a:t>
            </a:r>
            <a:r>
              <a:rPr lang="uk" dirty="0" smtClean="0">
                <a:solidFill>
                  <a:schemeClr val="tx1"/>
                </a:solidFill>
              </a:rPr>
              <a:t>препараты в соотвествии с национальными клиническими протоколами и рекомендациями ВОЗ включены в ПЖВЛС и зарегистрированы КР</a:t>
            </a:r>
          </a:p>
          <a:p>
            <a:pPr lvl="0">
              <a:spcBef>
                <a:spcPts val="0"/>
              </a:spcBef>
              <a:buNone/>
            </a:pPr>
            <a:endParaRPr lang="uk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uk" b="1" dirty="0" smtClean="0">
              <a:solidFill>
                <a:srgbClr val="C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uk" dirty="0" smtClean="0">
                <a:solidFill>
                  <a:srgbClr val="C00000"/>
                </a:solidFill>
              </a:rPr>
              <a:t> </a:t>
            </a:r>
            <a:endParaRPr lang="uk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55125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96225" y="144625"/>
            <a:ext cx="8551577" cy="93105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Shape 114"/>
          <p:cNvSpPr txBox="1"/>
          <p:nvPr/>
        </p:nvSpPr>
        <p:spPr>
          <a:xfrm>
            <a:off x="1375050" y="395650"/>
            <a:ext cx="6465900" cy="42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800" b="1" dirty="0">
                <a:solidFill>
                  <a:srgbClr val="C00000"/>
                </a:solidFill>
              </a:rPr>
              <a:t>Ожидаемые результаты всего проекта в стране</a:t>
            </a:r>
          </a:p>
        </p:txBody>
      </p:sp>
      <p:pic>
        <p:nvPicPr>
          <p:cNvPr id="115" name="Shape 1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5975" y="1407275"/>
            <a:ext cx="9018024" cy="22968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64">
            <a:extLst>
              <a:ext uri="{FF2B5EF4-FFF2-40B4-BE49-F238E27FC236}">
                <a16:creationId xmlns:a16="http://schemas.microsoft.com/office/drawing/2014/main" xmlns="" id="{319797FA-657D-4731-8DE4-58EE4745724A}"/>
              </a:ext>
            </a:extLst>
          </p:cNvPr>
          <p:cNvSpPr txBox="1"/>
          <p:nvPr/>
        </p:nvSpPr>
        <p:spPr>
          <a:xfrm>
            <a:off x="894303" y="1517301"/>
            <a:ext cx="7958295" cy="203981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endParaRPr lang="uk" dirty="0" smtClean="0">
              <a:solidFill>
                <a:schemeClr val="tx1"/>
              </a:solidFill>
            </a:endParaRPr>
          </a:p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uk" dirty="0" smtClean="0">
                <a:solidFill>
                  <a:schemeClr val="tx1"/>
                </a:solidFill>
              </a:rPr>
              <a:t>Спектр услуг по ВИЧ полностью обеспечен со стороны государства. Сообщества вовлечены в реализации услуг для уязвимых групп населения</a:t>
            </a:r>
          </a:p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uk" dirty="0" smtClean="0">
                <a:solidFill>
                  <a:schemeClr val="tx1"/>
                </a:solidFill>
              </a:rPr>
              <a:t>Действует попечительский совет при медицинских учреждениях</a:t>
            </a:r>
          </a:p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uk" dirty="0" smtClean="0">
                <a:solidFill>
                  <a:schemeClr val="tx1"/>
                </a:solidFill>
              </a:rPr>
              <a:t>Государство осуществляет государственные закупки АРВ препараты через международные организации</a:t>
            </a:r>
          </a:p>
          <a:p>
            <a:pPr lvl="0">
              <a:spcBef>
                <a:spcPts val="0"/>
              </a:spcBef>
              <a:buNone/>
            </a:pPr>
            <a:endParaRPr lang="uk" dirty="0" smtClean="0">
              <a:solidFill>
                <a:srgbClr val="C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uk" dirty="0" smtClean="0">
                <a:solidFill>
                  <a:srgbClr val="C00000"/>
                </a:solidFill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endParaRPr lang="uk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506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55125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73425" y="1870100"/>
            <a:ext cx="7858123" cy="114837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 txBox="1"/>
          <p:nvPr/>
        </p:nvSpPr>
        <p:spPr>
          <a:xfrm>
            <a:off x="3422300" y="2244625"/>
            <a:ext cx="5123400" cy="80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uk" b="1" dirty="0">
                <a:solidFill>
                  <a:srgbClr val="C00000"/>
                </a:solidFill>
              </a:rPr>
              <a:t>СПАСИБО ЗА ВНИМАНИЕ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636</Words>
  <Application>Microsoft Office PowerPoint</Application>
  <PresentationFormat>Экран (16:9)</PresentationFormat>
  <Paragraphs>55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Simple Light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Daniel</dc:creator>
  <cp:lastModifiedBy>Oksana</cp:lastModifiedBy>
  <cp:revision>23</cp:revision>
  <dcterms:modified xsi:type="dcterms:W3CDTF">2017-12-14T17:12:00Z</dcterms:modified>
</cp:coreProperties>
</file>