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259" r:id="rId4"/>
    <p:sldId id="305" r:id="rId5"/>
    <p:sldId id="261" r:id="rId6"/>
    <p:sldId id="312" r:id="rId7"/>
    <p:sldId id="313" r:id="rId8"/>
    <p:sldId id="302" r:id="rId9"/>
    <p:sldId id="356" r:id="rId10"/>
    <p:sldId id="328" r:id="rId11"/>
    <p:sldId id="263" r:id="rId12"/>
    <p:sldId id="329" r:id="rId13"/>
    <p:sldId id="330" r:id="rId14"/>
    <p:sldId id="348" r:id="rId15"/>
    <p:sldId id="349" r:id="rId16"/>
    <p:sldId id="309" r:id="rId17"/>
    <p:sldId id="267" r:id="rId18"/>
    <p:sldId id="268" r:id="rId19"/>
    <p:sldId id="269" r:id="rId20"/>
    <p:sldId id="271" r:id="rId21"/>
    <p:sldId id="272" r:id="rId22"/>
    <p:sldId id="274" r:id="rId23"/>
    <p:sldId id="275" r:id="rId24"/>
    <p:sldId id="332" r:id="rId25"/>
    <p:sldId id="276" r:id="rId26"/>
    <p:sldId id="277" r:id="rId27"/>
    <p:sldId id="351" r:id="rId28"/>
    <p:sldId id="278" r:id="rId29"/>
    <p:sldId id="343" r:id="rId30"/>
    <p:sldId id="335" r:id="rId31"/>
    <p:sldId id="355" r:id="rId32"/>
    <p:sldId id="280" r:id="rId33"/>
    <p:sldId id="281" r:id="rId34"/>
    <p:sldId id="282" r:id="rId35"/>
    <p:sldId id="283" r:id="rId36"/>
    <p:sldId id="285" r:id="rId37"/>
    <p:sldId id="289" r:id="rId38"/>
    <p:sldId id="316" r:id="rId39"/>
    <p:sldId id="290" r:id="rId40"/>
    <p:sldId id="340" r:id="rId41"/>
    <p:sldId id="341" r:id="rId42"/>
    <p:sldId id="291" r:id="rId43"/>
    <p:sldId id="303" r:id="rId44"/>
    <p:sldId id="354" r:id="rId45"/>
    <p:sldId id="292" r:id="rId46"/>
    <p:sldId id="352" r:id="rId47"/>
    <p:sldId id="353" r:id="rId48"/>
    <p:sldId id="322" r:id="rId49"/>
    <p:sldId id="323" r:id="rId50"/>
    <p:sldId id="344" r:id="rId51"/>
    <p:sldId id="345" r:id="rId52"/>
    <p:sldId id="327" r:id="rId53"/>
    <p:sldId id="296" r:id="rId54"/>
    <p:sldId id="304" r:id="rId55"/>
    <p:sldId id="297" r:id="rId56"/>
    <p:sldId id="300" r:id="rId57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AN0014" initials="" lastIdx="1" clrIdx="0"/>
  <p:cmAuthor id="1" name="Hayley Mylroie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9640"/>
    <a:srgbClr val="1D4EA2"/>
    <a:srgbClr val="F50909"/>
    <a:srgbClr val="ED2127"/>
    <a:srgbClr val="BABEC3"/>
    <a:srgbClr val="DE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72161" autoAdjust="0"/>
  </p:normalViewPr>
  <p:slideViewPr>
    <p:cSldViewPr snapToGrid="0">
      <p:cViewPr>
        <p:scale>
          <a:sx n="60" d="100"/>
          <a:sy n="60" d="100"/>
        </p:scale>
        <p:origin x="-133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1308" y="210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likataviciu\Desktop\3dr\figur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56028385096557"/>
          <c:y val="7.8232283094266469E-2"/>
          <c:w val="0.77164323694580061"/>
          <c:h val="0.8431136900401166"/>
        </c:manualLayout>
      </c:layout>
      <c:lineChart>
        <c:grouping val="standard"/>
        <c:varyColors val="0"/>
        <c:ser>
          <c:idx val="0"/>
          <c:order val="0"/>
          <c:tx>
            <c:strRef>
              <c:f>'Fig I'!$A$5</c:f>
              <c:strCache>
                <c:ptCount val="1"/>
                <c:pt idx="0">
                  <c:v>West*</c:v>
                </c:pt>
              </c:strCache>
            </c:strRef>
          </c:tx>
          <c:spPr>
            <a:ln w="50800">
              <a:solidFill>
                <a:srgbClr val="BABEC3"/>
              </a:solidFill>
            </a:ln>
          </c:spPr>
          <c:marker>
            <c:symbol val="none"/>
          </c:marker>
          <c:cat>
            <c:numRef>
              <c:f>'Fig I'!$B$4:$H$4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'Fig I'!$B$5:$H$5</c:f>
              <c:numCache>
                <c:formatCode>General</c:formatCode>
                <c:ptCount val="7"/>
                <c:pt idx="0">
                  <c:v>2.2000000000000002</c:v>
                </c:pt>
                <c:pt idx="1">
                  <c:v>2</c:v>
                </c:pt>
                <c:pt idx="2">
                  <c:v>1.9000000000000001</c:v>
                </c:pt>
                <c:pt idx="3">
                  <c:v>1.7000000000000035</c:v>
                </c:pt>
                <c:pt idx="4">
                  <c:v>1.6</c:v>
                </c:pt>
                <c:pt idx="5">
                  <c:v>1.4</c:v>
                </c:pt>
                <c:pt idx="6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 I'!$A$6</c:f>
              <c:strCache>
                <c:ptCount val="1"/>
                <c:pt idx="0">
                  <c:v>EU/EEA</c:v>
                </c:pt>
              </c:strCache>
            </c:strRef>
          </c:tx>
          <c:spPr>
            <a:ln w="50800">
              <a:solidFill>
                <a:srgbClr val="009640"/>
              </a:solidFill>
            </a:ln>
          </c:spPr>
          <c:marker>
            <c:symbol val="none"/>
          </c:marker>
          <c:cat>
            <c:numRef>
              <c:f>'Fig I'!$B$4:$H$4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'Fig I'!$B$6:$H$6</c:f>
              <c:numCache>
                <c:formatCode>General</c:formatCode>
                <c:ptCount val="7"/>
                <c:pt idx="0">
                  <c:v>1.9000000000000001</c:v>
                </c:pt>
                <c:pt idx="1">
                  <c:v>1.8</c:v>
                </c:pt>
                <c:pt idx="2">
                  <c:v>1.6</c:v>
                </c:pt>
                <c:pt idx="3">
                  <c:v>1.5</c:v>
                </c:pt>
                <c:pt idx="4">
                  <c:v>1.4</c:v>
                </c:pt>
                <c:pt idx="5">
                  <c:v>1.2</c:v>
                </c:pt>
                <c:pt idx="6">
                  <c:v>0.9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I'!$A$7</c:f>
              <c:strCache>
                <c:ptCount val="1"/>
                <c:pt idx="0">
                  <c:v>Centre</c:v>
                </c:pt>
              </c:strCache>
            </c:strRef>
          </c:tx>
          <c:spPr>
            <a:ln w="50800">
              <a:solidFill>
                <a:srgbClr val="ED2127"/>
              </a:solidFill>
            </a:ln>
          </c:spPr>
          <c:marker>
            <c:symbol val="none"/>
          </c:marker>
          <c:cat>
            <c:numRef>
              <c:f>'Fig I'!$B$4:$H$4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'Fig I'!$B$7:$H$7</c:f>
              <c:numCache>
                <c:formatCode>General</c:formatCode>
                <c:ptCount val="7"/>
                <c:pt idx="0">
                  <c:v>0.4</c:v>
                </c:pt>
                <c:pt idx="1">
                  <c:v>0.4</c:v>
                </c:pt>
                <c:pt idx="2">
                  <c:v>0.30000000000000032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0.30000000000000032</c:v>
                </c:pt>
                <c:pt idx="6">
                  <c:v>0.30000000000000032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 I'!$A$8</c:f>
              <c:strCache>
                <c:ptCount val="1"/>
                <c:pt idx="0">
                  <c:v>East**</c:v>
                </c:pt>
              </c:strCache>
            </c:strRef>
          </c:tx>
          <c:spPr>
            <a:ln w="50800">
              <a:solidFill>
                <a:srgbClr val="1D4EA2"/>
              </a:solidFill>
            </a:ln>
          </c:spPr>
          <c:marker>
            <c:symbol val="none"/>
          </c:marker>
          <c:cat>
            <c:numRef>
              <c:f>'Fig I'!$B$4:$H$4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'Fig I'!$B$8:$H$8</c:f>
              <c:numCache>
                <c:formatCode>0.0</c:formatCode>
                <c:ptCount val="7"/>
                <c:pt idx="0">
                  <c:v>0.59290608207125628</c:v>
                </c:pt>
                <c:pt idx="1">
                  <c:v>0.76052462224028794</c:v>
                </c:pt>
                <c:pt idx="2">
                  <c:v>1.0326447058265309</c:v>
                </c:pt>
                <c:pt idx="3">
                  <c:v>1.4706782575610196</c:v>
                </c:pt>
                <c:pt idx="4">
                  <c:v>1.5859940044623684</c:v>
                </c:pt>
                <c:pt idx="5">
                  <c:v>1.8613765462791052</c:v>
                </c:pt>
                <c:pt idx="6">
                  <c:v>2.3230364536944879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32224"/>
        <c:axId val="102038848"/>
      </c:lineChart>
      <c:catAx>
        <c:axId val="14853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038848"/>
        <c:crosses val="autoZero"/>
        <c:auto val="1"/>
        <c:lblAlgn val="ctr"/>
        <c:lblOffset val="100"/>
        <c:noMultiLvlLbl val="0"/>
      </c:catAx>
      <c:valAx>
        <c:axId val="102038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l" rtl="0">
                  <a:defRPr sz="1400"/>
                </a:pPr>
                <a:r>
                  <a:rPr lang="en-US" sz="1400" dirty="0"/>
                  <a:t>Cases per 100 000 population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853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1001613907777"/>
          <c:y val="0.25958379615728688"/>
          <c:w val="0.13474512880486361"/>
          <c:h val="0.22963951598802068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 marL="0" marR="0" lvl="0" indent="0" algn="l" defTabSz="914400" rtl="0" eaLnBrk="1" fontAlgn="b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lang="en-GB" sz="1200" b="0" i="0" u="none" strike="noStrike" kern="1200" baseline="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14" b="1" i="0" u="none" strike="noStrike" baseline="0">
                <a:solidFill>
                  <a:srgbClr val="808080"/>
                </a:solidFill>
                <a:latin typeface="Arial"/>
                <a:ea typeface="Arial"/>
                <a:cs typeface="Arial"/>
              </a:defRPr>
            </a:pPr>
            <a:r>
              <a:rPr lang="ru-RU" dirty="0" smtClean="0"/>
              <a:t>Непрерывное</a:t>
            </a:r>
            <a:r>
              <a:rPr lang="ru-RU" baseline="0" dirty="0" smtClean="0"/>
              <a:t> наблюдение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smtClean="0"/>
              <a:t>ВИЧ-инфекции </a:t>
            </a:r>
            <a:r>
              <a:rPr lang="ru-RU" dirty="0"/>
              <a:t>во Франции (2010)</a:t>
            </a:r>
          </a:p>
        </c:rich>
      </c:tx>
      <c:layout>
        <c:manualLayout>
          <c:xMode val="edge"/>
          <c:yMode val="edge"/>
          <c:x val="6.4541228552061347E-2"/>
          <c:y val="6.7160749643136716E-2"/>
        </c:manualLayout>
      </c:layout>
      <c:overlay val="0"/>
      <c:spPr>
        <a:noFill/>
        <a:ln w="2418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2021857923497267E-2"/>
          <c:y val="0.18181818181818177"/>
          <c:w val="0.87213114754098364"/>
          <c:h val="0.63636363636363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D4EA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964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ED212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BABEC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100%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81%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74%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64%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56%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418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ВИЧ-позитивные</c:v>
                </c:pt>
                <c:pt idx="1">
                  <c:v>установленный диагноз</c:v>
                </c:pt>
                <c:pt idx="2">
                  <c:v>Наблюдаются</c:v>
                </c:pt>
                <c:pt idx="3">
                  <c:v>На АРТ</c:v>
                </c:pt>
                <c:pt idx="4">
                  <c:v>Нагрузка практически не определяется (&lt;50 копий на мл)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81</c:v>
                </c:pt>
                <c:pt idx="2">
                  <c:v>74</c:v>
                </c:pt>
                <c:pt idx="3">
                  <c:v>64</c:v>
                </c:pt>
                <c:pt idx="4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 w="24187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ВИЧ-позитивные</c:v>
                </c:pt>
                <c:pt idx="1">
                  <c:v>установленный диагноз</c:v>
                </c:pt>
                <c:pt idx="2">
                  <c:v>Наблюдаются</c:v>
                </c:pt>
                <c:pt idx="3">
                  <c:v>На АРТ</c:v>
                </c:pt>
                <c:pt idx="4">
                  <c:v>Нагрузка практически не определяется (&lt;50 копий на мл)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 w="24187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ВИЧ-позитивные</c:v>
                </c:pt>
                <c:pt idx="1">
                  <c:v>установленный диагноз</c:v>
                </c:pt>
                <c:pt idx="2">
                  <c:v>Наблюдаются</c:v>
                </c:pt>
                <c:pt idx="3">
                  <c:v>На АРТ</c:v>
                </c:pt>
                <c:pt idx="4">
                  <c:v>Нагрузка практически не определяется (&lt;50 копий на мл)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61"/>
        <c:axId val="33594368"/>
        <c:axId val="146783552"/>
      </c:barChart>
      <c:catAx>
        <c:axId val="335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 anchor="t" anchorCtr="0"/>
          <a:lstStyle/>
          <a:p>
            <a:pPr>
              <a:defRPr sz="1143">
                <a:solidFill>
                  <a:srgbClr val="7F7F7F"/>
                </a:solidFill>
              </a:defRPr>
            </a:pPr>
            <a:endParaRPr lang="en-US"/>
          </a:p>
        </c:txPr>
        <c:crossAx val="146783552"/>
        <c:crosses val="autoZero"/>
        <c:auto val="1"/>
        <c:lblAlgn val="ctr"/>
        <c:lblOffset val="100"/>
        <c:noMultiLvlLbl val="0"/>
      </c:catAx>
      <c:valAx>
        <c:axId val="146783552"/>
        <c:scaling>
          <c:orientation val="minMax"/>
          <c:max val="100"/>
        </c:scaling>
        <c:delete val="0"/>
        <c:axPos val="r"/>
        <c:title>
          <c:tx>
            <c:rich>
              <a:bodyPr/>
              <a:lstStyle/>
              <a:p>
                <a:pPr>
                  <a:defRPr sz="1524" b="0" i="0" u="none" strike="noStrike" baseline="0">
                    <a:solidFill>
                      <a:srgbClr val="80808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Процент</a:t>
                </a:r>
              </a:p>
            </c:rich>
          </c:tx>
          <c:layout>
            <c:manualLayout>
              <c:xMode val="edge"/>
              <c:yMode val="edge"/>
              <c:x val="0.92672079494479098"/>
              <c:y val="0.39245430596624142"/>
            </c:manualLayout>
          </c:layout>
          <c:overlay val="0"/>
          <c:spPr>
            <a:noFill/>
            <a:ln w="24187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43">
                <a:solidFill>
                  <a:srgbClr val="7F7F7F"/>
                </a:solidFill>
              </a:defRPr>
            </a:pPr>
            <a:endParaRPr lang="en-US"/>
          </a:p>
        </c:txPr>
        <c:crossAx val="33594368"/>
        <c:crosses val="max"/>
        <c:crossBetween val="between"/>
      </c:valAx>
      <c:spPr>
        <a:noFill/>
        <a:ln w="241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14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934383202099734E-2"/>
          <c:y val="3.784860557768923E-2"/>
          <c:w val="0.95013123359580054"/>
          <c:h val="0.80677290836653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D4EA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~75%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~46%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73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Люди, живущие с ВИЧ/СПИДом: 1 039 000-1 185 000</c:v>
                </c:pt>
                <c:pt idx="1">
                  <c:v>Новые ИППП каждый год: ~32 000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D21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~25%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~54%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73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Люди, живущие с ВИЧ/СПИДом: 1 039 000-1 185 000</c:v>
                </c:pt>
                <c:pt idx="1">
                  <c:v>Новые ИППП каждый год: ~32 000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6317184"/>
        <c:axId val="155872064"/>
      </c:barChart>
      <c:catAx>
        <c:axId val="15631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8"/>
            </a:pPr>
            <a:endParaRPr lang="en-US"/>
          </a:p>
        </c:txPr>
        <c:crossAx val="155872064"/>
        <c:crosses val="autoZero"/>
        <c:auto val="1"/>
        <c:lblAlgn val="ctr"/>
        <c:lblOffset val="100"/>
        <c:noMultiLvlLbl val="0"/>
      </c:catAx>
      <c:valAx>
        <c:axId val="1558720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6317184"/>
        <c:crosses val="autoZero"/>
        <c:crossBetween val="between"/>
      </c:valAx>
      <c:spPr>
        <a:noFill/>
        <a:ln w="257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3">
          <a:solidFill>
            <a:srgbClr val="7F7F7F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68" tIns="45734" rIns="91468" bIns="4573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68" tIns="45734" rIns="91468" bIns="4573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E1FD4C3-1927-406D-872C-1F43C63B9164}" type="datetimeFigureOut">
              <a:rPr lang="en-GB"/>
              <a:pPr>
                <a:defRPr/>
              </a:pPr>
              <a:t>22/10/2013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68" tIns="45734" rIns="91468" bIns="4573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68" tIns="45734" rIns="91468" bIns="4573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0539AF6-CF5A-453E-85C1-4D2B05C8A6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410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68" tIns="45734" rIns="91468" bIns="4573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68" tIns="45734" rIns="91468" bIns="4573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15FFBD-536A-478C-A32B-4EF1C54CEDE0}" type="datetimeFigureOut">
              <a:rPr lang="en-GB"/>
              <a:pPr>
                <a:defRPr/>
              </a:pPr>
              <a:t>22/10/2013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09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8" tIns="45734" rIns="91468" bIns="45734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29238" cy="4465637"/>
          </a:xfrm>
          <a:prstGeom prst="rect">
            <a:avLst/>
          </a:prstGeom>
        </p:spPr>
        <p:txBody>
          <a:bodyPr vert="horz" lIns="91468" tIns="45734" rIns="91468" bIns="4573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68" tIns="45734" rIns="91468" bIns="4573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68" tIns="45734" rIns="91468" bIns="4573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27F851-74D4-4B5E-8F94-A76670796A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298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EDE31-9CB9-48E0-8767-BD5761FB406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Эти данные важны для отслеживания тенденций национальной эпидемии – чтобы знать, кого, где и когда тестировать</a:t>
            </a:r>
            <a:r>
              <a:rPr lang="en-GB" smtClean="0"/>
              <a:t>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2E14E-3076-4B73-8792-6F75158408C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DD20E-60E1-4F92-A843-1BB0A2CFF1D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charset="0"/>
              </a:rPr>
              <a:t>Общее определение </a:t>
            </a:r>
            <a:r>
              <a:rPr lang="ru-RU" i="1" dirty="0" smtClean="0">
                <a:latin typeface="Arial" charset="0"/>
              </a:rPr>
              <a:t>«позднего обращения/поздней диагностики»</a:t>
            </a:r>
            <a:r>
              <a:rPr lang="ru-RU" dirty="0" smtClean="0">
                <a:latin typeface="Arial" charset="0"/>
              </a:rPr>
              <a:t> или </a:t>
            </a:r>
            <a:r>
              <a:rPr lang="ru-RU" i="1" dirty="0" smtClean="0">
                <a:latin typeface="Arial" charset="0"/>
              </a:rPr>
              <a:t>«обращения за помощью/установления диагноза на поздней стадии ВИЧ-инфекции»</a:t>
            </a:r>
            <a:r>
              <a:rPr lang="ru-RU" dirty="0" smtClean="0">
                <a:latin typeface="Arial" charset="0"/>
              </a:rPr>
              <a:t> важно для проведения сравнений между странами или регионами, и изучения тенденций. </a:t>
            </a:r>
            <a:endParaRPr lang="da-DK" dirty="0" smtClean="0"/>
          </a:p>
          <a:p>
            <a:endParaRPr lang="en-GB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0D42A1-C186-469E-8656-A99D1E65895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charset="0"/>
              </a:rPr>
              <a:t>Не все страны имеют данные о числе поздно диагностированных случаев ВИЧ-инфекции. Однако имеющиеся данные указывают на то, что </a:t>
            </a:r>
            <a:r>
              <a:rPr lang="en-GB" dirty="0" smtClean="0"/>
              <a:t>49-62% </a:t>
            </a:r>
            <a:r>
              <a:rPr lang="ru-RU" dirty="0" smtClean="0">
                <a:latin typeface="Arial" charset="0"/>
              </a:rPr>
              <a:t>случаев диагностируются поздно в Европейском регионе ВОЗ, и в </a:t>
            </a:r>
            <a:r>
              <a:rPr lang="en-GB" dirty="0" smtClean="0"/>
              <a:t>29-38%</a:t>
            </a:r>
            <a:r>
              <a:rPr lang="ru-RU" dirty="0" smtClean="0">
                <a:latin typeface="Arial" charset="0"/>
              </a:rPr>
              <a:t> случаев диагноз ставится на поздних стадиях ВИЧ-инфекции. </a:t>
            </a:r>
            <a:endParaRPr lang="en-GB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7B3DF0-659B-4B99-A136-D898450FADB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latin typeface="Arial" charset="0"/>
              </a:rPr>
              <a:t>Позднее обращение</a:t>
            </a:r>
          </a:p>
          <a:p>
            <a:r>
              <a:rPr lang="ru-RU" b="1" dirty="0" smtClean="0">
                <a:latin typeface="Arial" charset="0"/>
              </a:rPr>
              <a:t>Позднее обращение </a:t>
            </a:r>
            <a:r>
              <a:rPr lang="ru-RU" b="1" baseline="0" dirty="0" smtClean="0">
                <a:latin typeface="Arial" charset="0"/>
              </a:rPr>
              <a:t>с</a:t>
            </a:r>
            <a:r>
              <a:rPr lang="ru-RU" b="1" dirty="0" smtClean="0">
                <a:latin typeface="Arial" charset="0"/>
              </a:rPr>
              <a:t> заболеваниями, характеризующими продвинутую стадию</a:t>
            </a:r>
            <a:r>
              <a:rPr lang="ru-RU" b="1" baseline="0" dirty="0" smtClean="0">
                <a:latin typeface="Arial" charset="0"/>
              </a:rPr>
              <a:t> ВИЧ-инфекции</a:t>
            </a:r>
            <a:endParaRPr lang="ru-RU" b="1" dirty="0" smtClean="0">
              <a:latin typeface="Arial" charset="0"/>
            </a:endParaRPr>
          </a:p>
          <a:p>
            <a:r>
              <a:rPr lang="ru-RU" b="1" dirty="0" smtClean="0">
                <a:latin typeface="Arial" charset="0"/>
              </a:rPr>
              <a:t>СПИД</a:t>
            </a:r>
          </a:p>
          <a:p>
            <a:r>
              <a:rPr lang="en-US" b="1" dirty="0" smtClean="0">
                <a:latin typeface="Arial" charset="0"/>
              </a:rPr>
              <a:t>CD4</a:t>
            </a:r>
          </a:p>
          <a:p>
            <a:endParaRPr lang="en-GB" b="1" dirty="0" smtClean="0">
              <a:latin typeface="Arial" charset="0"/>
            </a:endParaRPr>
          </a:p>
          <a:p>
            <a:r>
              <a:rPr lang="ru-RU" b="1" dirty="0" smtClean="0">
                <a:latin typeface="Arial" charset="0"/>
              </a:rPr>
              <a:t>Процент </a:t>
            </a:r>
          </a:p>
          <a:p>
            <a:r>
              <a:rPr lang="ru-RU" b="1" dirty="0" smtClean="0">
                <a:latin typeface="Arial" charset="0"/>
              </a:rPr>
              <a:t>Медианное значение </a:t>
            </a:r>
            <a:r>
              <a:rPr lang="en-US" b="1" dirty="0" smtClean="0">
                <a:latin typeface="Arial" charset="0"/>
              </a:rPr>
              <a:t>CD4</a:t>
            </a:r>
            <a:r>
              <a:rPr lang="ru-RU" b="1" dirty="0" smtClean="0">
                <a:latin typeface="Arial" charset="0"/>
              </a:rPr>
              <a:t> при постановке диагноза ВИЧ</a:t>
            </a:r>
          </a:p>
          <a:p>
            <a:endParaRPr lang="ru-RU" b="1" dirty="0" smtClean="0">
              <a:latin typeface="Arial" charset="0"/>
            </a:endParaRPr>
          </a:p>
          <a:p>
            <a:r>
              <a:rPr lang="ru-RU" b="1" dirty="0" smtClean="0">
                <a:latin typeface="Arial" charset="0"/>
              </a:rPr>
              <a:t>Год постановки диагноза</a:t>
            </a:r>
            <a:endParaRPr lang="en-GB" b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B8F298-EAD8-4373-B572-01079A975E9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A6288-39E8-40BB-B8C6-7055E0CEFA1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Имеющиеся данные о поздно диагностированных случаях ВИЧ-инфекции и числе людей, которым диагноз был поставлен на поздних стадиях ВИЧ-инфекции, можно найти по ссылке на этом слайде. </a:t>
            </a:r>
            <a:endParaRPr lang="en-GB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060A2-4EDD-48D2-ADC5-DE350513E22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02096-E397-4522-A9CB-3965636CC8B2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Здесь представлены наиболее общие характеристики лиц, поздно получивших диагноз ВИЧ в разных странах Европы. </a:t>
            </a:r>
            <a:endParaRPr lang="en-GB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B58CE3-11E2-40D5-A8AC-51EF016C0F1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... </a:t>
            </a:r>
            <a:r>
              <a:rPr lang="ru-RU" dirty="0" smtClean="0"/>
              <a:t>Однако эти характеристики могут различаться в разных странах и зависят от целого ряда факторов. Важно на национальном уровне определить факторы, которые могут привести к поздней диагностике ВИЧ-инфекции, и характеристики лиц, которым поздно устанавливается</a:t>
            </a:r>
            <a:r>
              <a:rPr lang="ru-RU" baseline="0" dirty="0" smtClean="0"/>
              <a:t> </a:t>
            </a:r>
            <a:r>
              <a:rPr lang="ru-RU" dirty="0" smtClean="0"/>
              <a:t>диагноз ВИЧ-инфекции</a:t>
            </a:r>
            <a:r>
              <a:rPr lang="en-GB" dirty="0" smtClean="0"/>
              <a:t>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31DBB6-9A46-4F37-8F10-880EC72D1BF0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Content slide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169E4-AEA9-468A-B110-5CD76136138D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Существует 3 основных последствия поздней диагностики: повышенная заболеваемость и смертность, более частая передача ВИЧ и усиление экономического бремени для систем здравоохранения. </a:t>
            </a:r>
            <a:endParaRPr lang="en-GB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114B12-92A9-4245-9314-27F0ED2DED1A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 оценкам, до</a:t>
            </a:r>
            <a:r>
              <a:rPr lang="en-GB" smtClean="0"/>
              <a:t> 33% </a:t>
            </a:r>
            <a:r>
              <a:rPr lang="ru-RU" smtClean="0"/>
              <a:t>всех смертей, обусловленных ВИЧ, являются следствием поздней диагностики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Суммарная вероятность смерти в результате позднего диагноза</a:t>
            </a:r>
            <a:r>
              <a:rPr lang="en-GB" dirty="0" smtClean="0"/>
              <a:t>.</a:t>
            </a:r>
          </a:p>
          <a:p>
            <a:r>
              <a:rPr lang="ru-RU" dirty="0" smtClean="0"/>
              <a:t>Совершенно очевидно, что люди</a:t>
            </a:r>
            <a:r>
              <a:rPr lang="ru-RU" baseline="0" dirty="0" smtClean="0"/>
              <a:t> с</a:t>
            </a:r>
            <a:r>
              <a:rPr lang="ru-RU" dirty="0" smtClean="0"/>
              <a:t> поздно установленным диагнозом, подвергаются значительно более высокому риску смерти, обусловленной ВИЧ (красная линия сверху)</a:t>
            </a:r>
            <a:r>
              <a:rPr lang="en-GB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Суммарная вероятность смерти</a:t>
            </a:r>
          </a:p>
          <a:p>
            <a:r>
              <a:rPr lang="ru-RU" b="1" dirty="0" smtClean="0"/>
              <a:t>Время с момента ВИЧ-инфекции (лет)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Как показано на графике на последнем слайде, при своевременной диагностике и правильном лечении люди, живущие с ВИЧ, могут прожить такую же долгую жизнь, как и ВИЧ-негативные люди. </a:t>
            </a: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6BBAE5-DFCC-485F-84C8-0ED8363EAD77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Люди, не знающие о своей ВИЧ-инфекции, не получают лечения</a:t>
            </a:r>
            <a:r>
              <a:rPr lang="en-GB" dirty="0" smtClean="0"/>
              <a:t> (</a:t>
            </a:r>
            <a:r>
              <a:rPr lang="ru-RU" dirty="0" smtClean="0"/>
              <a:t>АРТ</a:t>
            </a:r>
            <a:r>
              <a:rPr lang="en-GB" dirty="0" smtClean="0"/>
              <a:t>) </a:t>
            </a:r>
            <a:r>
              <a:rPr lang="ru-RU" dirty="0" smtClean="0"/>
              <a:t>и поэтому более «заразны», чем люди, знающие о своем ВИЧ-статусе </a:t>
            </a:r>
            <a:r>
              <a:rPr lang="ru-RU" i="1" dirty="0" smtClean="0"/>
              <a:t>и </a:t>
            </a:r>
            <a:r>
              <a:rPr lang="ru-RU" dirty="0" smtClean="0"/>
              <a:t>получающие АРТ. Одним из последствий этого является то, что почти половина новых случаев ВИЧ-инфекции происходит из-за людей, не знающих о своем ВИЧ-позитивном статусе. 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Данные из США демонстрируют, что 25% лиц, не знающих о своей ВИЧ-инфекции, стали причиной 54% новых случаев ВИЧ-инфекции</a:t>
            </a:r>
            <a:r>
              <a:rPr lang="en-GB" smtClean="0"/>
              <a:t>.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dirty="0" smtClean="0"/>
              <a:t>more testing = less new infections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B52F76-4F56-48A0-8ED1-6710A04E0D8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charset="0"/>
              </a:rPr>
              <a:t>Поздняя диагностика ВИЧ обходится системам здравоохранения более дорого, чем ранняя диагностика. Степень экономической эффективности скрининга на ВИЧ может различаться в зависимости от типа, частоты и контекста; она повышается при увеличении распространенности </a:t>
            </a:r>
            <a:r>
              <a:rPr lang="ru-RU" dirty="0" err="1" smtClean="0">
                <a:latin typeface="Arial" charset="0"/>
              </a:rPr>
              <a:t>недиагностированной</a:t>
            </a:r>
            <a:r>
              <a:rPr lang="ru-RU" dirty="0" smtClean="0">
                <a:latin typeface="Arial" charset="0"/>
              </a:rPr>
              <a:t> ВИЧ-инфекции среди населения, проходящего скрининг. Результаты исследований, проведенных в США и Франции, демонстрируют что тестирование на ВИЧ является эффективным, если распространенность </a:t>
            </a:r>
            <a:r>
              <a:rPr lang="ru-RU" dirty="0" err="1" smtClean="0">
                <a:latin typeface="Arial" charset="0"/>
              </a:rPr>
              <a:t>недиагностированной</a:t>
            </a:r>
            <a:r>
              <a:rPr lang="ru-RU" dirty="0" smtClean="0">
                <a:latin typeface="Arial" charset="0"/>
              </a:rPr>
              <a:t> ВИЧ-инфекции превышает 0,1%. Если это пороговое значение ниже, то тестирование на ВИЧ следует проводить только в условиях, когда дополнительные затраты на тестирование могут быть оправданы. Такие обоснования могут включать возможные негативные последствия, которые могут возникнуть, если ВИЧ-инфекция не будет выявлена. Анализ экономической эффективности показывает, что лица, которым был поставлен диагноз, обращаются за медицинской помощью и получают доступ к антиретровирусной терапии, и, таким образом, воспользуются преимуществами лечения. </a:t>
            </a:r>
            <a:endParaRPr lang="da-DK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charset="0"/>
              </a:rPr>
              <a:t>Поздняя диагностика ВИЧ обходится системам здравоохранения более дорого, чем ранняя диагностика. Степень экономической эффективности скрининга на ВИЧ может различаться в зависимости от типа, частоты и контекста; она повышается при увеличении распространенности </a:t>
            </a:r>
            <a:r>
              <a:rPr lang="ru-RU" dirty="0" err="1" smtClean="0">
                <a:latin typeface="Arial" charset="0"/>
              </a:rPr>
              <a:t>недиагностированного</a:t>
            </a:r>
            <a:r>
              <a:rPr lang="ru-RU" dirty="0" smtClean="0">
                <a:latin typeface="Arial" charset="0"/>
              </a:rPr>
              <a:t> ВИЧ среди населения, проходящего скрининг. Результаты исследований, проведенных в США и Франции, демонстрируют что тестирование на ВИЧ является эффективным, если распространенность </a:t>
            </a:r>
            <a:r>
              <a:rPr lang="ru-RU" dirty="0" err="1" smtClean="0">
                <a:latin typeface="Arial" charset="0"/>
              </a:rPr>
              <a:t>недиагностированного</a:t>
            </a:r>
            <a:r>
              <a:rPr lang="ru-RU" dirty="0" smtClean="0">
                <a:latin typeface="Arial" charset="0"/>
              </a:rPr>
              <a:t> ВИЧ превышает 0,1%. Если это пороговое значение ниже, то тестирование на ВИЧ следует проводить только в условиях, когда дополнительные затраты на тестирование могут быть оправданы. Такие обоснования могут включать возможные негативные последствия, которые могут возникнуть, если ВИЧ-инфекция не будет выявлена. Анализ экономической эффективности показывает, что лица, которым был поставлен диагноз ВИЧ, обращаются за медицинской помощью и получают доступ к антиретровирусной терапии, и, таким образом, воспользуются преимуществами лечения.</a:t>
            </a:r>
            <a:endParaRPr lang="da-DK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306FB-96C9-48EE-A7CF-02B1B14A495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Тестирование на ВИЧ оказалось экономически эффективным вмешательством в медицинских учреждениях общей практики США, когда позитивным оказывался 1 на 1000 тестов</a:t>
            </a:r>
            <a:r>
              <a:rPr lang="da-DK" smtClean="0"/>
              <a:t>.</a:t>
            </a:r>
          </a:p>
          <a:p>
            <a:r>
              <a:rPr lang="en-US" smtClean="0"/>
              <a:t>QUALY= </a:t>
            </a:r>
            <a:r>
              <a:rPr lang="ru-RU" smtClean="0">
                <a:latin typeface="Arial" charset="0"/>
              </a:rPr>
              <a:t>количество лет жизни с поправкой на качество </a:t>
            </a:r>
            <a:endParaRPr lang="en-US" smtClean="0">
              <a:latin typeface="Arial" charset="0"/>
            </a:endParaRPr>
          </a:p>
          <a:p>
            <a:endParaRPr lang="da-DK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1B8940-8E85-4262-B707-A6716095385A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81C3FA-ABFB-46D2-B193-A349EF886274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Препятствия к тестированию на ВИЧ необходимо преодолевать на разных уровнях. </a:t>
            </a:r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разных странах могут существовать разные препятствия на уровне пациентов, однако некоторые препятствия являются общими для всех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Препятствия к тестированию на ВИЧ на уровне медицинского работника</a:t>
            </a: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816A8-214D-4C88-86E4-EF7242148BC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Препятствия к тестированию на ВИЧ </a:t>
            </a:r>
            <a:r>
              <a:rPr lang="ru-RU" sz="900" smtClean="0"/>
              <a:t>на институциональном/политическом уровне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Законы и социальная среда для МСМ различаются в разных странах и влияют на барьеры к тестированию на ВИЧ</a:t>
            </a:r>
            <a:r>
              <a:rPr lang="en-GB" dirty="0" smtClean="0"/>
              <a:t>.</a:t>
            </a:r>
            <a:endParaRPr lang="ru-RU" dirty="0" smtClean="0"/>
          </a:p>
          <a:p>
            <a:r>
              <a:rPr lang="ru-RU" dirty="0" smtClean="0"/>
              <a:t>Индекс социальной инклюзии</a:t>
            </a:r>
          </a:p>
          <a:p>
            <a:r>
              <a:rPr lang="ru-RU" b="1" dirty="0" smtClean="0"/>
              <a:t>Самый низкий</a:t>
            </a:r>
          </a:p>
          <a:p>
            <a:r>
              <a:rPr lang="ru-RU" b="1" dirty="0" smtClean="0"/>
              <a:t>Самый высокий</a:t>
            </a:r>
          </a:p>
          <a:p>
            <a:r>
              <a:rPr lang="ru-RU" b="1" dirty="0" smtClean="0"/>
              <a:t>Нет данных</a:t>
            </a:r>
          </a:p>
          <a:p>
            <a:endParaRPr lang="en-GB" b="1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31B64C-1B90-413F-9CCC-118B530F3782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898D4-AF5B-4CCA-B284-05A4C0F6F655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Национальные протоколы тестирования на ВИЧ должны осуществляться в соответствии с Европейскими руководящими принципами, разработанными ВОЗ или ЕЦКЗ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Оценочное число людей, живущих с ВИЧ в Европейском регионе ВОЗ, и процент лиц, не знающих о своей ВИЧ-инфекции</a:t>
            </a:r>
            <a:r>
              <a:rPr lang="en-GB" smtClean="0"/>
              <a:t>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71B9F-E6D2-4ABC-A6EF-E66F873299C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Пять из десяти основных принципов, определенных в руководящих принципах ВОЗ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Специальные целевые мероприятия должны проводиться для групп повышенного риска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Большинство людей соглашаются пройти тестирование на ВИЧ, если им это предложить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Людям, страдающим определенными заболеваниями, следует предлагать тестирование на ВИЧ в медучреждениях, где тестирование на ВИЧ не является стандартной медицинской процедурой. 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E868C-94F7-4A6A-B80E-7AE24D83251D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9DF2F4-68D3-4DF0-BCCE-C7AB044287CE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Мониторинг и оценка программ тестирования на ВИЧ очень важны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900" smtClean="0"/>
              <a:t>Примеры показателей для оценки местных инициатив по тестированию на ВИЧ с использованием специальных критериев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900" smtClean="0"/>
              <a:t>Примеры показателей для мониторинга на национальном уровне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DF26D-AEC3-4EBC-9750-401A512E74B1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charset="0"/>
              </a:rPr>
              <a:t>Ежегодное число новых случаев ВИЧ-инфекции (заболеваемость) в Европейском регионе ВОЗ. Обратите внимание на высокое число новых случаев ВИЧ в Восточной Европе и Центральной Азии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Western Europe – </a:t>
            </a:r>
            <a:r>
              <a:rPr lang="ru-RU" dirty="0" smtClean="0">
                <a:latin typeface="Arial" charset="0"/>
              </a:rPr>
              <a:t>Западная Европа</a:t>
            </a:r>
          </a:p>
          <a:p>
            <a:r>
              <a:rPr lang="en-GB" dirty="0" smtClean="0">
                <a:latin typeface="Arial" charset="0"/>
              </a:rPr>
              <a:t>Central Europe – </a:t>
            </a:r>
            <a:r>
              <a:rPr lang="ru-RU" dirty="0" smtClean="0">
                <a:latin typeface="Arial" charset="0"/>
              </a:rPr>
              <a:t>Центральная Европа</a:t>
            </a:r>
          </a:p>
          <a:p>
            <a:r>
              <a:rPr lang="en-GB" dirty="0" smtClean="0">
                <a:latin typeface="Arial" charset="0"/>
              </a:rPr>
              <a:t>Eastern Europe and Central Asia – </a:t>
            </a:r>
            <a:r>
              <a:rPr lang="ru-RU" dirty="0" smtClean="0">
                <a:latin typeface="Arial" charset="0"/>
              </a:rPr>
              <a:t>Восточная Европа и Центральная Азия</a:t>
            </a:r>
            <a:endParaRPr lang="en-GB" dirty="0" smtClean="0">
              <a:latin typeface="Arial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0943AB-A7A2-4870-AD72-BEA735B0F36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F5E8B-CFEC-4010-973C-D47192641AFB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Преимущества раннего тестирования на ВИЧ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 препятствиями к тестированию на ВИЧ можно бороться на разных уровнях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E55CBA-69A4-4B49-B962-74C5CEE163C7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Новые случаи ВИЧ-инфекции в Европейском регионе ВОЗ в 2010 году. Обратите внимание на различия между группами, наиболее сильно затронутыми в разных регионах. Кроме того, высокое число новых случаев ВИЧ среди потребителей инъекционных наркотиков в Восточной Европе не представляет особой новости. </a:t>
            </a:r>
            <a:endParaRPr lang="en-GB" smtClean="0"/>
          </a:p>
          <a:p>
            <a:endParaRPr lang="en-GB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5C3FF-B0F2-45CA-A915-B2703E8A9A5A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charset="0"/>
              </a:rPr>
              <a:t>Тенденции диагностики СПИДа с 2004 по 2010 год в Европейском регионе ВОЗ.</a:t>
            </a:r>
            <a:endParaRPr lang="en-GB" dirty="0" smtClean="0"/>
          </a:p>
          <a:p>
            <a:r>
              <a:rPr lang="ru-RU" dirty="0" smtClean="0">
                <a:latin typeface="Arial" charset="0"/>
              </a:rPr>
              <a:t>Растущее число случаев СПИДа в Восточной Европе отражает проблемы с доступом к АРТ в этом регионе, что приводит к высоким уровням заболеваемости и смертности. </a:t>
            </a:r>
          </a:p>
          <a:p>
            <a:endParaRPr lang="ru-RU" dirty="0" smtClean="0">
              <a:latin typeface="Arial" charset="0"/>
            </a:endParaRPr>
          </a:p>
          <a:p>
            <a:r>
              <a:rPr lang="en-GB" b="1" dirty="0" smtClean="0"/>
              <a:t>Cases per 100 000 population – </a:t>
            </a:r>
            <a:r>
              <a:rPr lang="ru-RU" b="1" dirty="0" smtClean="0">
                <a:latin typeface="Arial" charset="0"/>
              </a:rPr>
              <a:t>Число случаев на 100 000 населения</a:t>
            </a:r>
          </a:p>
          <a:p>
            <a:r>
              <a:rPr lang="en-GB" b="1" dirty="0" smtClean="0">
                <a:latin typeface="Arial" charset="0"/>
              </a:rPr>
              <a:t>West - </a:t>
            </a:r>
            <a:r>
              <a:rPr lang="ru-RU" b="1" dirty="0" smtClean="0">
                <a:latin typeface="Arial" charset="0"/>
              </a:rPr>
              <a:t>Запад</a:t>
            </a:r>
            <a:endParaRPr lang="en-GB" b="1" dirty="0" smtClean="0">
              <a:latin typeface="Arial" charset="0"/>
            </a:endParaRPr>
          </a:p>
          <a:p>
            <a:r>
              <a:rPr lang="en-GB" b="1" dirty="0" smtClean="0">
                <a:latin typeface="Arial" charset="0"/>
              </a:rPr>
              <a:t>EU/EEA</a:t>
            </a:r>
            <a:r>
              <a:rPr lang="ru-RU" b="1" dirty="0" smtClean="0">
                <a:latin typeface="Arial" charset="0"/>
              </a:rPr>
              <a:t>- ЕС/ЕЭЗ</a:t>
            </a:r>
            <a:endParaRPr lang="en-GB" b="1" dirty="0" smtClean="0">
              <a:latin typeface="Arial" charset="0"/>
            </a:endParaRPr>
          </a:p>
          <a:p>
            <a:r>
              <a:rPr lang="en-GB" b="1" dirty="0" smtClean="0">
                <a:latin typeface="Arial" charset="0"/>
              </a:rPr>
              <a:t>Centre</a:t>
            </a:r>
            <a:r>
              <a:rPr lang="ru-RU" b="1" dirty="0" smtClean="0">
                <a:latin typeface="Arial" charset="0"/>
              </a:rPr>
              <a:t> - Центр</a:t>
            </a:r>
            <a:endParaRPr lang="en-GB" b="1" dirty="0" smtClean="0">
              <a:latin typeface="Arial" charset="0"/>
            </a:endParaRPr>
          </a:p>
          <a:p>
            <a:r>
              <a:rPr lang="en-GB" b="1" dirty="0" smtClean="0">
                <a:latin typeface="Arial" charset="0"/>
              </a:rPr>
              <a:t>East</a:t>
            </a:r>
            <a:r>
              <a:rPr lang="ru-RU" b="1" dirty="0" smtClean="0">
                <a:latin typeface="Arial" charset="0"/>
              </a:rPr>
              <a:t> - Восток</a:t>
            </a:r>
            <a:endParaRPr lang="en-GB" b="1" dirty="0" smtClean="0">
              <a:latin typeface="Arial" charset="0"/>
            </a:endParaRP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D6C6AB-20C2-495E-8871-66A82D3F6B8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В Европейских руководящих принципах тестирования на ВИЧ рекомендуется в плановом порядке предлагать тестирование на ВИЧ в специализированных медицинских учреждениях и проводить целевые мероприятия по тестированию для ключевых групп повышенного риска. </a:t>
            </a: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9DBAF6-1541-4C0A-B77D-7D4430966D6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ELPH_PPT_cov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1439863" y="3240088"/>
            <a:ext cx="7200900" cy="1079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sz="2000" b="0" i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0" y="2160000"/>
            <a:ext cx="7200000" cy="1080000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1D4EA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0" y="72000"/>
            <a:ext cx="6840000" cy="1080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D4EA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440000"/>
            <a:ext cx="6840000" cy="4824000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2880000"/>
            <a:ext cx="7200000" cy="1080000"/>
          </a:xfrm>
        </p:spPr>
        <p:txBody>
          <a:bodyPr anchor="t">
            <a:normAutofit/>
          </a:bodyPr>
          <a:lstStyle>
            <a:lvl1pPr algn="r">
              <a:defRPr sz="3200" b="1" cap="none" baseline="0">
                <a:solidFill>
                  <a:srgbClr val="1D4EA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1800000"/>
            <a:ext cx="7200000" cy="10800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0" y="72000"/>
            <a:ext cx="6840000" cy="108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00" y="1440000"/>
            <a:ext cx="3348000" cy="4824000"/>
          </a:xfr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2000" y="1440000"/>
            <a:ext cx="3348000" cy="4824000"/>
          </a:xfr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0" y="72000"/>
            <a:ext cx="684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440000"/>
            <a:ext cx="3348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0000" y="2232000"/>
            <a:ext cx="3348000" cy="396000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2000" y="1440000"/>
            <a:ext cx="3348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2000" y="2232000"/>
            <a:ext cx="3348000" cy="396000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0" y="72000"/>
            <a:ext cx="6840000" cy="108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0" y="4968000"/>
            <a:ext cx="5760000" cy="720000"/>
          </a:xfrm>
        </p:spPr>
        <p:txBody>
          <a:bodyPr anchor="t"/>
          <a:lstStyle>
            <a:lvl1pPr algn="l">
              <a:defRPr sz="2000" b="1">
                <a:solidFill>
                  <a:srgbClr val="0096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0000" y="576000"/>
            <a:ext cx="5760000" cy="43200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SELPH_PPT_cover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le Placeholder 1"/>
          <p:cNvSpPr>
            <a:spLocks noGrp="1"/>
          </p:cNvSpPr>
          <p:nvPr>
            <p:ph type="title"/>
          </p:nvPr>
        </p:nvSpPr>
        <p:spPr bwMode="auto">
          <a:xfrm>
            <a:off x="2160588" y="71438"/>
            <a:ext cx="68389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63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60588" y="1439863"/>
            <a:ext cx="68389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D4EA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4EA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4EA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4EA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4EA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4EA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4EA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4EA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4EA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dc.europa.eu/en/publications/publications/20121130-annual-hiv-surveillance-repor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ro.who.int/en/what-we-do/health-topics/communicable-diseases/hivaids/publications/2010/scaling-up-hiv-testing-and-counselling-in-the-who-european-region.-policy-framework" TargetMode="External"/><Relationship Id="rId4" Type="http://schemas.openxmlformats.org/officeDocument/2006/relationships/hyperlink" Target="http://ecdc.europa.eu/en/publications/publications/101129_gui_hiv_testing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dc.europa.eu/en/publications/publications/20121130-annual-hiv-surveillance-report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hyperlink" Target="http://www.plosone.org/article/info:doi/10.1371/journal.pone.001313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.who.int/en/what-we-do/health-topics/communicable-diseases/hivaids/publications/2010/scaling-up-hiv-testing-and-counselling-in-the-who-european-region.-policy-framework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europe.eu/LinkClick.aspx?fileticket=b8rDoBh8NjM=&amp;tabid=37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cdc.europa.eu/en/publications/publications/101129_gui_hiv_testing.pdf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testingweek.eu/get-involved/browse-shared-materials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5"/>
          <p:cNvSpPr>
            <a:spLocks noGrp="1"/>
          </p:cNvSpPr>
          <p:nvPr>
            <p:ph type="ctrTitle"/>
          </p:nvPr>
        </p:nvSpPr>
        <p:spPr>
          <a:xfrm>
            <a:off x="1439863" y="1989138"/>
            <a:ext cx="7200900" cy="22320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Arial" charset="0"/>
                <a:cs typeface="Arial" charset="0"/>
              </a:rPr>
              <a:t>Сборник фактических данных</a:t>
            </a:r>
            <a:r>
              <a:rPr lang="en-GB" sz="3200" dirty="0" smtClean="0">
                <a:latin typeface="Arial" charset="0"/>
                <a:cs typeface="Arial" charset="0"/>
              </a:rPr>
              <a:t/>
            </a:r>
            <a:br>
              <a:rPr lang="en-GB" sz="3200" dirty="0" smtClean="0">
                <a:latin typeface="Arial" charset="0"/>
                <a:cs typeface="Arial" charset="0"/>
              </a:rPr>
            </a:br>
            <a:r>
              <a:rPr lang="en-GB" sz="3200" dirty="0" smtClean="0">
                <a:latin typeface="Arial" charset="0"/>
                <a:cs typeface="Arial" charset="0"/>
              </a:rPr>
              <a:t/>
            </a:r>
            <a:br>
              <a:rPr lang="en-GB" sz="3200" dirty="0" smtClean="0">
                <a:latin typeface="Arial" charset="0"/>
                <a:cs typeface="Arial" charset="0"/>
              </a:rPr>
            </a:br>
            <a:r>
              <a:rPr lang="ru-RU" sz="3200" dirty="0" smtClean="0">
                <a:latin typeface="Arial" charset="0"/>
                <a:cs typeface="Arial" charset="0"/>
              </a:rPr>
              <a:t>Для чего необходимо расширять тестирование на ВИЧ в Европе</a:t>
            </a:r>
            <a:r>
              <a:rPr lang="en-GB" sz="3200" dirty="0" smtClean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470025" y="3284538"/>
            <a:ext cx="7199313" cy="15843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1D4EA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Знай свою эпидемию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ru-RU" sz="2200" dirty="0" smtClean="0">
                <a:solidFill>
                  <a:srgbClr val="F50909"/>
                </a:solidFill>
                <a:latin typeface="Arial" charset="0"/>
                <a:cs typeface="Arial" charset="0"/>
              </a:rPr>
              <a:t>Шаблон для указания национальных данных</a:t>
            </a:r>
            <a:endParaRPr lang="en-GB" sz="2200" dirty="0" smtClean="0">
              <a:solidFill>
                <a:srgbClr val="F50909"/>
              </a:solidFill>
              <a:latin typeface="Arial" charset="0"/>
              <a:cs typeface="Arial" charset="0"/>
            </a:endParaRPr>
          </a:p>
        </p:txBody>
      </p:sp>
      <p:sp>
        <p:nvSpPr>
          <p:cNvPr id="30722" name="Pladsholder til indhold 2"/>
          <p:cNvSpPr>
            <a:spLocks noGrp="1"/>
          </p:cNvSpPr>
          <p:nvPr>
            <p:ph idx="1"/>
          </p:nvPr>
        </p:nvSpPr>
        <p:spPr>
          <a:xfrm>
            <a:off x="2017713" y="981075"/>
            <a:ext cx="6981825" cy="5283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Введите в этот слайд следующие данные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r>
              <a:rPr lang="ru-RU" sz="18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Число новых случаев ВИЧ-инфекции в год</a:t>
            </a:r>
            <a:endParaRPr lang="da-DK" sz="1800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18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Общее число людей, живущих с ВИЧ (ЛЖВ)</a:t>
            </a:r>
            <a:endParaRPr lang="en-GB" sz="1800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16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Число ЛЖВ, нуждающихся в лечении (АРТ)</a:t>
            </a:r>
            <a:endParaRPr lang="da-DK" sz="1600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1800" i="1" dirty="0">
                <a:solidFill>
                  <a:srgbClr val="7F7F7F"/>
                </a:solidFill>
                <a:latin typeface="Arial" charset="0"/>
                <a:cs typeface="Arial" charset="0"/>
              </a:rPr>
              <a:t>Г</a:t>
            </a:r>
            <a:r>
              <a:rPr lang="ru-RU" sz="18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руппы повышенного риска ВИЧ-инфекции</a:t>
            </a:r>
            <a:endParaRPr lang="da-DK" sz="1800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18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Географическое распределение</a:t>
            </a:r>
            <a:endParaRPr lang="da-DK" sz="1800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18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Временные тенденции</a:t>
            </a:r>
            <a:endParaRPr lang="en-GB" sz="1800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8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Национальные рекомендации по тестированию на ВИЧ</a:t>
            </a:r>
            <a:endParaRPr lang="en-GB" sz="1800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8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Полезные ресурсы</a:t>
            </a:r>
            <a:r>
              <a:rPr lang="en-GB" sz="18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GB" sz="1600" i="1" dirty="0" smtClean="0">
                <a:solidFill>
                  <a:srgbClr val="7F7F7F"/>
                </a:solidFill>
                <a:latin typeface="Arial" charset="0"/>
                <a:cs typeface="Arial" charset="0"/>
                <a:hlinkClick r:id="rId3"/>
              </a:rPr>
              <a:t>ECDC/WHO</a:t>
            </a:r>
            <a:r>
              <a:rPr lang="en-GB" sz="16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 HIV/AIDS surveillance in Europe 2011 (2012)</a:t>
            </a:r>
          </a:p>
          <a:p>
            <a:pPr lvl="1" eaLnBrk="1" hangingPunct="1"/>
            <a:r>
              <a:rPr lang="en-GB" sz="1600" i="1" dirty="0" smtClean="0">
                <a:solidFill>
                  <a:srgbClr val="7F7F7F"/>
                </a:solidFill>
                <a:latin typeface="Arial" charset="0"/>
                <a:cs typeface="Arial" charset="0"/>
                <a:hlinkClick r:id="rId4"/>
              </a:rPr>
              <a:t>ECDC</a:t>
            </a:r>
            <a:r>
              <a:rPr lang="en-GB" sz="16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 HIV testing: increasing uptake and effectiveness in the European Union (2010)</a:t>
            </a:r>
          </a:p>
          <a:p>
            <a:pPr lvl="1" eaLnBrk="1" hangingPunct="1"/>
            <a:r>
              <a:rPr lang="en-GB" sz="1600" i="1" dirty="0" smtClean="0">
                <a:solidFill>
                  <a:srgbClr val="7F7F7F"/>
                </a:solidFill>
                <a:latin typeface="Arial" charset="0"/>
                <a:cs typeface="Arial" charset="0"/>
                <a:hlinkClick r:id="rId5"/>
              </a:rPr>
              <a:t>WHO</a:t>
            </a:r>
            <a:r>
              <a:rPr lang="en-GB" sz="16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 </a:t>
            </a:r>
            <a:r>
              <a:rPr lang="ru-RU" sz="16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Расширение тестирования и консультирования на ВИЧ в Европейском регионе ВОЗ</a:t>
            </a:r>
            <a:r>
              <a:rPr lang="en-GB" sz="16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206500" y="2879725"/>
            <a:ext cx="7688263" cy="10795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Поздняя диагностика ВИЧ-инфекции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2160588" y="260630"/>
            <a:ext cx="6838950" cy="1081087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ru-RU" sz="2400" dirty="0" smtClean="0">
                <a:latin typeface="Arial" charset="0"/>
                <a:cs typeface="Arial" charset="0"/>
              </a:rPr>
              <a:t>Что означает поздняя диагностика ВИЧ </a:t>
            </a:r>
            <a:r>
              <a:rPr lang="en-GB" sz="2400" dirty="0" smtClean="0">
                <a:latin typeface="Arial" charset="0"/>
                <a:cs typeface="Arial" charset="0"/>
              </a:rPr>
              <a:t>/ </a:t>
            </a:r>
            <a:r>
              <a:rPr lang="ru-RU" sz="2400" dirty="0" smtClean="0">
                <a:latin typeface="Arial" charset="0"/>
                <a:cs typeface="Arial" charset="0"/>
              </a:rPr>
              <a:t>позднее обращение за медицинской помощью при ВИЧ? </a:t>
            </a:r>
            <a:endParaRPr lang="en-GB" sz="2400" dirty="0" smtClean="0">
              <a:latin typeface="Arial" charset="0"/>
              <a:cs typeface="Arial" charset="0"/>
            </a:endParaRPr>
          </a:p>
        </p:txBody>
      </p:sp>
      <p:sp>
        <p:nvSpPr>
          <p:cNvPr id="34818" name="Content Placeholder 7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Выражение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«позднее обращение»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используется, когда диагноз ВИЧ-инфекции впервые устанавливается, когда количество клеток 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CD4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снижается менее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350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клеток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/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мл, или при наличии СПИД-индикаторных состояний независимо от количества клеток 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CD4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.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Выражение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«обращение за помощью на поздней стадии ВИЧ-инфекции»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используется, когда диагноз устанавливается при 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CD4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ниже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200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клеток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/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мл или выявляются СПИД-индикаторные состояния независимо от количества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клеток 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CD4</a:t>
            </a:r>
            <a:endParaRPr lang="da-DK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5364163" y="6338888"/>
            <a:ext cx="363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>
                <a:solidFill>
                  <a:srgbClr val="7F7F7F"/>
                </a:solidFill>
              </a:rPr>
              <a:t>European late presenter working group: Late presentation of HIV infection: A consensus definition, HIV Medicine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>Поздняя диагностика в Европе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6866" name="Pladsholder til indhold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Согласно информации, полученной из 21 страны Европы (ЕС/ЕЭЗ), которые прислали свои данные за 2011 год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: </a:t>
            </a:r>
          </a:p>
          <a:p>
            <a:pPr lvl="1" eaLnBrk="1" hangingPunct="1">
              <a:buClr>
                <a:srgbClr val="7F7F7F"/>
              </a:buClr>
            </a:pPr>
            <a:r>
              <a:rPr lang="en-GB" b="1" smtClean="0">
                <a:solidFill>
                  <a:srgbClr val="009640"/>
                </a:solidFill>
                <a:latin typeface="Arial" charset="0"/>
                <a:cs typeface="Arial" charset="0"/>
              </a:rPr>
              <a:t>49% 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всех случаев ВИЧ были диагностированы поздно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 (27-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68%)</a:t>
            </a:r>
          </a:p>
          <a:p>
            <a:pPr lvl="1"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В том числе,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en-GB" b="1" smtClean="0">
                <a:solidFill>
                  <a:srgbClr val="009640"/>
                </a:solidFill>
                <a:latin typeface="Arial" charset="0"/>
                <a:cs typeface="Arial" charset="0"/>
              </a:rPr>
              <a:t>29% 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- на поздних стадиях ВИЧ-инфекции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В 7 странах Европы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 (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не входящих в ЕС/ЕЭЗ), по которым имелись данные за 2011 год: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7F7F7F"/>
              </a:buClr>
            </a:pPr>
            <a:r>
              <a:rPr lang="en-GB" b="1" smtClean="0">
                <a:solidFill>
                  <a:srgbClr val="009640"/>
                </a:solidFill>
                <a:latin typeface="Arial" charset="0"/>
                <a:cs typeface="Arial" charset="0"/>
              </a:rPr>
              <a:t>62% 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всех случаев ВИЧ были диагностированы поздно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 (22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-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76%)</a:t>
            </a:r>
          </a:p>
          <a:p>
            <a:pPr lvl="1" eaLnBrk="1" hangingPunct="1">
              <a:buClr>
                <a:srgbClr val="7F7F7F"/>
              </a:buClr>
            </a:pP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В том числе,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en-GB" b="1" smtClean="0">
                <a:solidFill>
                  <a:srgbClr val="009640"/>
                </a:solidFill>
                <a:latin typeface="Arial" charset="0"/>
                <a:cs typeface="Arial" charset="0"/>
              </a:rPr>
              <a:t>38% 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- на поздних стадиях ВИЧ-инфекции.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36867" name="Rektangel 3"/>
          <p:cNvSpPr>
            <a:spLocks noChangeArrowheads="1"/>
          </p:cNvSpPr>
          <p:nvPr/>
        </p:nvSpPr>
        <p:spPr bwMode="auto">
          <a:xfrm>
            <a:off x="4067175" y="6508750"/>
            <a:ext cx="4932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900">
                <a:solidFill>
                  <a:srgbClr val="7F7F7F"/>
                </a:solidFill>
              </a:rPr>
              <a:t>ECDC/WHO Europe, HIV/AIDS surveillance in Europe 2011.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  <a:cs typeface="Arial" charset="0"/>
              </a:rPr>
              <a:t>Поздняя диагностика в Европе</a:t>
            </a:r>
            <a:r>
              <a:rPr lang="en-GB" smtClean="0">
                <a:latin typeface="Arial" charset="0"/>
                <a:cs typeface="Arial" charset="0"/>
              </a:rPr>
              <a:t> </a:t>
            </a:r>
            <a:endParaRPr lang="en-GB" sz="2400" smtClean="0">
              <a:latin typeface="Arial" charset="0"/>
              <a:cs typeface="Arial" charset="0"/>
            </a:endParaRPr>
          </a:p>
        </p:txBody>
      </p:sp>
      <p:sp>
        <p:nvSpPr>
          <p:cNvPr id="38914" name="Content Placeholder 4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Хотя в последние годы наметилась тенденция к незначительному снижению, данные указывают на то, что очень мало изменилось с точки зрения снижения числа поздно установленных диагнозов. 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6521450" y="3762375"/>
            <a:ext cx="26130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ru-RU" sz="1200" dirty="0">
                <a:solidFill>
                  <a:srgbClr val="7F7F7F"/>
                </a:solidFill>
              </a:rPr>
              <a:t>Рис</a:t>
            </a:r>
            <a:r>
              <a:rPr lang="en-US" sz="1200" dirty="0">
                <a:solidFill>
                  <a:srgbClr val="7F7F7F"/>
                </a:solidFill>
              </a:rPr>
              <a:t> 1. </a:t>
            </a:r>
            <a:r>
              <a:rPr lang="ru-RU" sz="1200" dirty="0">
                <a:solidFill>
                  <a:srgbClr val="7F7F7F"/>
                </a:solidFill>
              </a:rPr>
              <a:t>Изменения во времени: позднее обращение за помощью и число</a:t>
            </a:r>
            <a:r>
              <a:rPr lang="en-US" sz="1200" dirty="0">
                <a:solidFill>
                  <a:srgbClr val="7F7F7F"/>
                </a:solidFill>
              </a:rPr>
              <a:t> CD4 </a:t>
            </a:r>
            <a:r>
              <a:rPr lang="ru-RU" sz="1200" dirty="0">
                <a:solidFill>
                  <a:srgbClr val="7F7F7F"/>
                </a:solidFill>
              </a:rPr>
              <a:t>на момент постановки диагноза ВИЧ</a:t>
            </a:r>
            <a:r>
              <a:rPr lang="en-US" sz="1200" dirty="0">
                <a:solidFill>
                  <a:srgbClr val="7F7F7F"/>
                </a:solidFill>
              </a:rPr>
              <a:t>: COHERE 2000–2011.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7750" y="6496050"/>
            <a:ext cx="6858000" cy="3651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r">
              <a:defRPr/>
            </a:pP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Mocroft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cs typeface="+mn-cs"/>
              </a:rPr>
              <a:t> A et al. Risk Factors and Outcomes for Late Presentation for HIV-Positive Persons in Europe: Results from the Collaboration of Observational HIV Epidemiological Research Europe Study (COHERE).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PLoS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cs typeface="+mn-cs"/>
              </a:rPr>
              <a:t> Med, 2013</a:t>
            </a:r>
          </a:p>
        </p:txBody>
      </p:sp>
      <p:pic>
        <p:nvPicPr>
          <p:cNvPr id="38917" name="Picture 2" descr="Figure 1 Changes over time in late presentation and CD4 count at HIV diagnosis: COHERE 2000–2011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587" y="2778399"/>
            <a:ext cx="3070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6200000">
            <a:off x="2659165" y="4347088"/>
            <a:ext cx="7730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Процент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2647" y="3097450"/>
            <a:ext cx="7859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7F7F7F"/>
                </a:solidFill>
              </a:rPr>
              <a:t>СПИД</a:t>
            </a:r>
            <a:endParaRPr lang="ru-RU" sz="800" dirty="0">
              <a:solidFill>
                <a:srgbClr val="7F7F7F"/>
              </a:solidFill>
            </a:endParaRPr>
          </a:p>
          <a:p>
            <a:r>
              <a:rPr lang="en-US" sz="800" dirty="0" smtClean="0">
                <a:solidFill>
                  <a:srgbClr val="7F7F7F"/>
                </a:solidFill>
              </a:rPr>
              <a:t>CD4</a:t>
            </a:r>
            <a:endParaRPr lang="en-US" sz="800" dirty="0">
              <a:solidFill>
                <a:srgbClr val="7F7F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4945545" y="4567209"/>
            <a:ext cx="20945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Медианное значение </a:t>
            </a:r>
            <a:r>
              <a:rPr lang="en-US" sz="1000" b="1" dirty="0">
                <a:solidFill>
                  <a:srgbClr val="7F7F7F"/>
                </a:solidFill>
              </a:rPr>
              <a:t>CD4</a:t>
            </a:r>
            <a:r>
              <a:rPr lang="ru-RU" sz="1000" b="1" dirty="0">
                <a:solidFill>
                  <a:srgbClr val="7F7F7F"/>
                </a:solidFill>
              </a:rPr>
              <a:t> при </a:t>
            </a:r>
            <a:endParaRPr lang="en-GB" sz="1000" b="1" dirty="0" smtClean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постановке </a:t>
            </a:r>
            <a:r>
              <a:rPr lang="ru-RU" sz="1000" b="1" dirty="0">
                <a:solidFill>
                  <a:srgbClr val="7F7F7F"/>
                </a:solidFill>
              </a:rPr>
              <a:t>диагноза </a:t>
            </a:r>
            <a:r>
              <a:rPr lang="ru-RU" sz="1000" b="1" dirty="0" smtClean="0">
                <a:solidFill>
                  <a:srgbClr val="7F7F7F"/>
                </a:solidFill>
              </a:rPr>
              <a:t>ВИЧ</a:t>
            </a:r>
            <a:endParaRPr lang="ru-RU" sz="1000" b="1" dirty="0">
              <a:solidFill>
                <a:srgbClr val="7F7F7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2647" y="2700758"/>
            <a:ext cx="3200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7F7F7F"/>
                </a:solidFill>
              </a:rPr>
              <a:t>Позднее обращение</a:t>
            </a:r>
            <a:endParaRPr lang="ru-RU" sz="200" dirty="0">
              <a:solidFill>
                <a:srgbClr val="7F7F7F"/>
              </a:solidFill>
            </a:endParaRPr>
          </a:p>
          <a:p>
            <a:r>
              <a:rPr lang="ru-RU" sz="800" dirty="0">
                <a:solidFill>
                  <a:srgbClr val="7F7F7F"/>
                </a:solidFill>
              </a:rPr>
              <a:t>Позднее обращение с заболеваниями, характеризующими </a:t>
            </a:r>
            <a:endParaRPr lang="en-GB" sz="800" dirty="0" smtClean="0">
              <a:solidFill>
                <a:srgbClr val="7F7F7F"/>
              </a:solidFill>
            </a:endParaRPr>
          </a:p>
          <a:p>
            <a:r>
              <a:rPr lang="ru-RU" sz="800" dirty="0" smtClean="0">
                <a:solidFill>
                  <a:srgbClr val="7F7F7F"/>
                </a:solidFill>
              </a:rPr>
              <a:t>продвинутую </a:t>
            </a:r>
            <a:r>
              <a:rPr lang="ru-RU" sz="800" dirty="0">
                <a:solidFill>
                  <a:srgbClr val="7F7F7F"/>
                </a:solidFill>
              </a:rPr>
              <a:t>стадию </a:t>
            </a:r>
            <a:r>
              <a:rPr lang="ru-RU" sz="800" dirty="0" smtClean="0">
                <a:solidFill>
                  <a:srgbClr val="7F7F7F"/>
                </a:solidFill>
              </a:rPr>
              <a:t>ВИЧ-инфекции</a:t>
            </a:r>
            <a:endParaRPr lang="en-GB" sz="800" dirty="0" smtClean="0">
              <a:solidFill>
                <a:srgbClr val="7F7F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2647" y="6124575"/>
            <a:ext cx="19240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Год постановки диагноза</a:t>
            </a:r>
            <a:endParaRPr lang="en-GB" sz="10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  <a:cs typeface="Arial" charset="0"/>
              </a:rPr>
              <a:t>Поздняя диагностика в Европе</a:t>
            </a:r>
            <a:endParaRPr lang="en-GB" sz="2400" smtClean="0">
              <a:latin typeface="Arial" charset="0"/>
              <a:cs typeface="Arial" charset="0"/>
            </a:endParaRPr>
          </a:p>
        </p:txBody>
      </p:sp>
      <p:sp>
        <p:nvSpPr>
          <p:cNvPr id="40962" name="Content Placeholder 4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Число поздних обращений в последнее время снизилось в Центральной и Северной Европе среди МСМ и гетеросексуальных мужчин и женщин, но повысилось в Южной Европе среди гетеросексуальных женщин, а также среди мужчин, являющихся ПИН, в Восточной Европе </a:t>
            </a:r>
            <a:r>
              <a:rPr lang="ru-RU" sz="1800" dirty="0">
                <a:solidFill>
                  <a:srgbClr val="7F7F7F"/>
                </a:solidFill>
                <a:latin typeface="Arial" charset="0"/>
                <a:cs typeface="Arial" charset="0"/>
              </a:rPr>
              <a:t>–</a:t>
            </a: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 </a:t>
            </a:r>
            <a:r>
              <a:rPr lang="ru-RU" sz="1800" dirty="0">
                <a:solidFill>
                  <a:srgbClr val="7F7F7F"/>
                </a:solidFill>
                <a:latin typeface="Arial" charset="0"/>
                <a:cs typeface="Arial" charset="0"/>
              </a:rPr>
              <a:t>среди мужчин и женщин ПИН </a:t>
            </a:r>
            <a:r>
              <a:rPr lang="en-US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.</a:t>
            </a:r>
            <a:endParaRPr lang="en-GB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Лица, поздно обращающиеся за помощью, подвергаются в 6 – 13 раз более высокому риску развития СПИДа или смерти в течение первого года после установления диагноза. </a:t>
            </a:r>
            <a:endParaRPr lang="en-GB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Более раннее и широко доступное тестирование, незамедлительное начало медицинского наблюдения после позитивного результата, а также более эффективное удержание на лечении – эти стратегии необходимы для дальнейшего снижения числа случаев поздней диагностики по всей Европе (и в других регионах мира).</a:t>
            </a:r>
            <a:endParaRPr lang="en-GB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7750" y="6496050"/>
            <a:ext cx="6858000" cy="3651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r">
              <a:defRPr/>
            </a:pP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Mocroft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cs typeface="+mn-cs"/>
              </a:rPr>
              <a:t> A et al. Risk Factors and Outcomes for Late Presentation for HIV-Positive Persons in Europe: Results from the Collaboration of Observational HIV Epidemiological Research Europe Study (COHERE).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PLoS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cs typeface="+mn-cs"/>
              </a:rPr>
              <a:t> Med,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2160588" y="292162"/>
            <a:ext cx="6838950" cy="10810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latin typeface="Arial" charset="0"/>
                <a:cs typeface="Arial" charset="0"/>
              </a:rPr>
              <a:t>Поздняя диагностика ВИЧ-инфекции</a:t>
            </a:r>
            <a:r>
              <a:rPr lang="en-GB" sz="2900" dirty="0" smtClean="0">
                <a:latin typeface="Arial" charset="0"/>
                <a:cs typeface="Arial" charset="0"/>
              </a:rPr>
              <a:t/>
            </a:r>
            <a:br>
              <a:rPr lang="en-GB" sz="29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rgbClr val="F50909"/>
                </a:solidFill>
                <a:latin typeface="Arial" charset="0"/>
                <a:cs typeface="Arial" charset="0"/>
              </a:rPr>
              <a:t>Слайд-шаблон для введения национальных данных</a:t>
            </a:r>
            <a:endParaRPr lang="en-GB" sz="2000" dirty="0" smtClean="0">
              <a:solidFill>
                <a:srgbClr val="F50909"/>
              </a:solidFill>
              <a:latin typeface="Arial" charset="0"/>
              <a:cs typeface="Arial" charset="0"/>
            </a:endParaRPr>
          </a:p>
        </p:txBody>
      </p:sp>
      <p:sp>
        <p:nvSpPr>
          <p:cNvPr id="43010" name="Pladsholder til indhold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Введите следующие данные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eaLnBrk="1" hangingPunct="1"/>
            <a:r>
              <a:rPr lang="ru-RU" i="1" smtClean="0">
                <a:solidFill>
                  <a:srgbClr val="7F7F7F"/>
                </a:solidFill>
                <a:latin typeface="Arial" charset="0"/>
                <a:cs typeface="Arial" charset="0"/>
              </a:rPr>
              <a:t> Процент новых случаев ВИЧ, выявленных в результате поздней диагностики</a:t>
            </a:r>
            <a:endParaRPr lang="en-GB" i="1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endParaRPr lang="en-GB" i="1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ru-RU" i="1" smtClean="0">
                <a:solidFill>
                  <a:srgbClr val="7F7F7F"/>
                </a:solidFill>
                <a:latin typeface="Arial" charset="0"/>
                <a:cs typeface="Arial" charset="0"/>
              </a:rPr>
              <a:t> Процент новых диагнозов ВИЧ среди лиц, обратившихся за помощью на поздних стадиях ВИЧ-инфекции</a:t>
            </a:r>
            <a:endParaRPr lang="en-GB" i="1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endParaRPr lang="en-GB" i="1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ru-RU" i="1" smtClean="0">
                <a:solidFill>
                  <a:srgbClr val="7F7F7F"/>
                </a:solidFill>
                <a:latin typeface="Arial" charset="0"/>
                <a:cs typeface="Arial" charset="0"/>
              </a:rPr>
              <a:t> Полезные ресурсы</a:t>
            </a:r>
            <a:r>
              <a:rPr lang="en-GB" i="1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GB" i="1" smtClean="0">
                <a:solidFill>
                  <a:srgbClr val="7F7F7F"/>
                </a:solidFill>
                <a:latin typeface="Arial" charset="0"/>
                <a:cs typeface="Arial" charset="0"/>
                <a:hlinkClick r:id="rId3"/>
              </a:rPr>
              <a:t>ECDC/WHO</a:t>
            </a:r>
            <a:r>
              <a:rPr lang="en-GB" i="1" smtClean="0">
                <a:solidFill>
                  <a:srgbClr val="7F7F7F"/>
                </a:solidFill>
                <a:latin typeface="Arial" charset="0"/>
                <a:cs typeface="Arial" charset="0"/>
              </a:rPr>
              <a:t>: HIV/AIDS surveillance in Europe 2011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39863" y="2879725"/>
            <a:ext cx="7200900" cy="10795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Характеристика лиц, поздно получивших диагноз ВИЧ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Характеристика лиц с поздно установленным диагнозом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 всей Европе лица с поздно установленным диагнозом, имеют следующие характеристики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 </a:t>
            </a: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статус мигранта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более зрелый возраст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гетеросексуальная ориентация (не в Восточной Европе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)</a:t>
            </a: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проживание в местности с низкой распространенностью ВИЧ 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мужчины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наличие детей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      						</a:t>
            </a:r>
            <a:r>
              <a:rPr lang="en-GB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...</a:t>
            </a:r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но</a:t>
            </a:r>
            <a:r>
              <a:rPr lang="en-GB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...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5141913" y="6275388"/>
            <a:ext cx="39100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900">
                <a:solidFill>
                  <a:srgbClr val="7F7F7F"/>
                </a:solidFill>
              </a:rPr>
              <a:t>Adler A, Mounier-Jack S &amp; Coker J</a:t>
            </a:r>
          </a:p>
          <a:p>
            <a:pPr algn="r"/>
            <a:r>
              <a:rPr lang="en-GB" sz="900">
                <a:solidFill>
                  <a:srgbClr val="7F7F7F"/>
                </a:solidFill>
              </a:rPr>
              <a:t>Late diagnosis of HIV in Europe: definitional and public health challenges</a:t>
            </a:r>
            <a:br>
              <a:rPr lang="en-GB" sz="900">
                <a:solidFill>
                  <a:srgbClr val="7F7F7F"/>
                </a:solidFill>
              </a:rPr>
            </a:br>
            <a:r>
              <a:rPr lang="en-GB" sz="900">
                <a:solidFill>
                  <a:srgbClr val="7F7F7F"/>
                </a:solidFill>
              </a:rPr>
              <a:t>AIDS Care 21, 03 (2009) 284-293.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>
                <a:latin typeface="Arial" charset="0"/>
                <a:cs typeface="Arial" charset="0"/>
              </a:rPr>
              <a:t>Характеристика лиц с поздно установленным диагнозом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Эти характеристики в разных странах различаются.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GB" sz="20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ru-RU" sz="20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Распространенность поздней диагностики в любой группе высокого риска будет зависеть от ряда факторов и различается между странами. </a:t>
            </a:r>
            <a:r>
              <a:rPr lang="ru-RU" sz="20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Это могут быть следующие факторы</a:t>
            </a:r>
            <a:r>
              <a:rPr lang="en-GB" sz="20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…</a:t>
            </a:r>
          </a:p>
          <a:p>
            <a:pPr marL="342900" lvl="1" indent="-342900"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342900" lvl="1" indent="-342900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Местные тенденции заболеваемости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342900" lvl="1" indent="-342900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Личное восприятие риска представителями групп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342900" lvl="1" indent="-342900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Наличие программ тестирования и доступ к ним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342900" lvl="1" indent="-342900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Осведомленность о ВИЧ в медицинских учреждениях и готовность проводить тестирование на ВИЧ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342900" lvl="1" indent="-342900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Законы, дискриминирующие ЛЖВ и представителей групп повышенного риска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342900" lvl="1" indent="-342900" algn="r" eaLnBrk="1" hangingPunct="1">
              <a:buFont typeface="Arial" charset="0"/>
              <a:buNone/>
            </a:pPr>
            <a:endParaRPr lang="en-GB" sz="20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marL="342900" lvl="1" indent="-342900" algn="r" eaLnBrk="1" hangingPunct="1">
              <a:buFont typeface="Arial" charset="0"/>
              <a:buNone/>
            </a:pPr>
            <a:endParaRPr lang="en-GB" sz="20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  <a:cs typeface="Arial" charset="0"/>
              </a:rPr>
              <a:t>Содержание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491664" y="1320800"/>
            <a:ext cx="6838950" cy="49434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Знай свою эпидемию</a:t>
            </a:r>
            <a:r>
              <a:rPr lang="en-GB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– </a:t>
            </a:r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ВИЧ</a:t>
            </a:r>
            <a:r>
              <a:rPr lang="en-US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-</a:t>
            </a:r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инфекция </a:t>
            </a:r>
            <a:endParaRPr lang="en-GB" sz="2400" b="1" dirty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GB" sz="2400" b="1" dirty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en-GB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  </a:t>
            </a:r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в Европе</a:t>
            </a:r>
            <a:endParaRPr lang="en-GB" sz="24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Поздняя диагностика ВИЧ-инфекции</a:t>
            </a:r>
            <a:endParaRPr lang="en-GB" sz="24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Характеристика лиц с поздно установленным диагнозом ВИЧ-инфекции</a:t>
            </a:r>
            <a:endParaRPr lang="en-GB" sz="24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Последствия поздней диагностики</a:t>
            </a:r>
            <a:endParaRPr lang="en-GB" sz="24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Препятствия к тестированию на ВИЧ</a:t>
            </a:r>
            <a:endParaRPr lang="en-GB" sz="24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Преодоление препятствий к тестированию на ВИЧ</a:t>
            </a:r>
            <a:endParaRPr lang="en-GB" sz="24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Мониторинг и оценка</a:t>
            </a:r>
            <a:endParaRPr lang="en-GB" sz="24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Выводы</a:t>
            </a:r>
            <a:endParaRPr lang="en-GB" sz="24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sz="18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246188" y="2879725"/>
            <a:ext cx="7588250" cy="10795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Последствия поздней диагностики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2068513" y="71438"/>
            <a:ext cx="7075487" cy="108108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charset="0"/>
                <a:cs typeface="Arial" charset="0"/>
              </a:rPr>
              <a:t>Последствия поздней диагностики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Повышенная заболеваемость и смертность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Более частая передача ВИЧ неинфицированным людям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Усиление экономического бремени для систем здравоохранения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000" dirty="0" smtClean="0">
                <a:latin typeface="Arial" charset="0"/>
                <a:cs typeface="Arial" charset="0"/>
              </a:rPr>
              <a:t>Последствия поздней диагностики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Повышенная заболеваемость и смертность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endParaRPr lang="en-GB" sz="2000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</p:txBody>
      </p:sp>
      <p:sp>
        <p:nvSpPr>
          <p:cNvPr id="1144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Поздняя диагностика приводит к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Повышенному риску коинфекций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Повышенному риску неудачи лечения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 оценкам, до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трети всех смертей, обусловленных ВИЧ,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являются следствием поздней диагностики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42" name="Object 1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43404755"/>
              </p:ext>
            </p:extLst>
          </p:nvPr>
        </p:nvGraphicFramePr>
        <p:xfrm>
          <a:off x="2608263" y="3452813"/>
          <a:ext cx="5956300" cy="340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Лист" r:id="rId4" imgW="2347056" imgH="1341192" progId="Excel.Sheet.8">
                  <p:embed/>
                </p:oleObj>
              </mc:Choice>
              <mc:Fallback>
                <p:oleObj name="Лист" r:id="rId4" imgW="2347056" imgH="1341192" progId="Excel.Sheet.8">
                  <p:embed/>
                  <p:pic>
                    <p:nvPicPr>
                      <p:cNvPr id="0" name="Picture 1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3452813"/>
                        <a:ext cx="5956300" cy="340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284663" y="6237288"/>
            <a:ext cx="47513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Moreno S, Mocroft A &amp; Monfonte A Review: Medical and Societal consequences of late presentation Antiviral Therapy, 2010, 15, suppl 1; 9-15.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srgbClr val="7F7F7F"/>
                </a:solidFill>
              </a:rPr>
              <a:t>Adler A, Mounier-Jack S &amp; Coker J. Late diagnosis of HIV in Europe: definitional and public health challenges AIDS Care 21, 03 (2009) 284-293.</a:t>
            </a:r>
            <a:endParaRPr lang="en-GB" sz="9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z="3000" dirty="0" smtClean="0">
                <a:latin typeface="Arial" charset="0"/>
                <a:cs typeface="Arial" charset="0"/>
              </a:rPr>
              <a:t>Последствия поздней диагностики</a:t>
            </a:r>
            <a:r>
              <a:rPr lang="en-GB" sz="3000" dirty="0" smtClean="0">
                <a:latin typeface="Arial" charset="0"/>
                <a:cs typeface="Arial" charset="0"/>
              </a:rPr>
              <a:t/>
            </a:r>
            <a:br>
              <a:rPr lang="en-GB" sz="3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Повышенная заболеваемость и смертность</a:t>
            </a: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Суммарная вероятность смерти ЛЖВ в зависимости от времени постановки диагноза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14863" y="6486525"/>
            <a:ext cx="438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Nakawaga F et al. Projected life expectancy of people with HIV according to timing of diagnosis. AIDS 2011, 25.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17" y="2218615"/>
            <a:ext cx="6306207" cy="3942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966913" y="71438"/>
            <a:ext cx="6981825" cy="1081087"/>
          </a:xfrm>
        </p:spPr>
        <p:txBody>
          <a:bodyPr/>
          <a:lstStyle/>
          <a:p>
            <a:pPr algn="ctr" eaLnBrk="1" hangingPunct="1"/>
            <a:r>
              <a:rPr lang="ru-RU" sz="3000" dirty="0" smtClean="0">
                <a:latin typeface="Arial" charset="0"/>
                <a:cs typeface="Arial" charset="0"/>
              </a:rPr>
              <a:t>Преимущества ранней диагностики</a:t>
            </a:r>
            <a:endParaRPr lang="en-GB" sz="3000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</p:txBody>
      </p:sp>
      <p:sp>
        <p:nvSpPr>
          <p:cNvPr id="60418" name="Pladsholder til indhold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>
              <a:buClr>
                <a:srgbClr val="7F7F7F"/>
              </a:buClr>
            </a:pP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Ранняя диагностика ВИЧ</a:t>
            </a:r>
            <a:r>
              <a:rPr lang="en-US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является одним из важнейших факторов, связанных с</a:t>
            </a:r>
            <a:r>
              <a:rPr lang="en-US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большей продолжительностью жизни</a:t>
            </a:r>
            <a:endParaRPr lang="en-US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Преимущества раннего тестирования на ВИЧ в отношении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заболеваемости</a:t>
            </a:r>
            <a:r>
              <a:rPr lang="en-GB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и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смертности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:</a:t>
            </a:r>
          </a:p>
          <a:p>
            <a:endParaRPr lang="en-GB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1800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«При своевременном диагнозе, доступе современной терапии и хорошей приверженности в течение всей жизни продолжительность жизни людей, инфицированных недавно, может быть почти такой же, как у ВИЧ-негативных лиц»</a:t>
            </a:r>
            <a:endParaRPr lang="en-US" sz="1800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GB" sz="14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GB" sz="14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60419" name="Title 1"/>
          <p:cNvSpPr>
            <a:spLocks/>
          </p:cNvSpPr>
          <p:nvPr/>
        </p:nvSpPr>
        <p:spPr bwMode="auto">
          <a:xfrm>
            <a:off x="2160588" y="71438"/>
            <a:ext cx="68389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GB" sz="2000" b="1">
              <a:solidFill>
                <a:srgbClr val="00964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6563" y="6165850"/>
            <a:ext cx="4752975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r"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Nakagawa F, May M, Phillips A. Life expectancy living with HIV: recent estimates and future implications. Curr Opin Infect Dis. 2013 Feb;26(1):17-25. doi: 10.1097/QCO.0b013e32835ba6b1</a:t>
            </a:r>
            <a:r>
              <a:rPr lang="en-GB" sz="900" dirty="0"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z="3000" smtClean="0">
                <a:latin typeface="Arial" charset="0"/>
                <a:cs typeface="Arial" charset="0"/>
              </a:rPr>
              <a:t>Последствия поздней диагностики</a:t>
            </a:r>
            <a:r>
              <a:rPr lang="en-GB" sz="2800" smtClean="0">
                <a:latin typeface="Arial" charset="0"/>
                <a:cs typeface="Arial" charset="0"/>
              </a:rPr>
              <a:t> </a:t>
            </a:r>
            <a:br>
              <a:rPr lang="en-GB" sz="2800" smtClean="0">
                <a:latin typeface="Arial" charset="0"/>
                <a:cs typeface="Arial" charset="0"/>
              </a:rPr>
            </a:br>
            <a:r>
              <a:rPr lang="ru-RU" sz="1800" smtClean="0">
                <a:latin typeface="Arial" charset="0"/>
                <a:cs typeface="Arial" charset="0"/>
              </a:rPr>
              <a:t>Более частая передача ВИЧ</a:t>
            </a:r>
            <a:endParaRPr lang="en-GB" sz="1800" smtClean="0">
              <a:latin typeface="Arial" charset="0"/>
              <a:cs typeface="Arial" charset="0"/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1906588" y="1277938"/>
            <a:ext cx="7092950" cy="4986337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Поздняя диагностика ВИЧ-инфекции способствует распространению эпидемии, поскольку: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Лица на АРТ, которые получают правильное лечение,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значительно реже передают ВИЧ другим людям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(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на сегодняшний день зарегистрировано снижение на 96% при сравнении раннего и позднего начала АРТ). 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Факты указывают на то, что люди, знающие о своем ВИЧ-позитивном статусе,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реже практикуют рискованное поведение</a:t>
            </a:r>
            <a:endParaRPr lang="en-GB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1263" y="5657850"/>
            <a:ext cx="662463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Moreno S, Mocroft A &amp; Monfonte A Review: Medical and Societal consequences of late presentation Antiviral Therapy, 2010, 15, suppl 1; 9-15.</a:t>
            </a:r>
            <a:endParaRPr lang="en-GB" sz="9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Marks G, Crepaz N and Janssen RS, Estimating sexual transmission of HIV from persons aware and unaware that they are infected with the virus in the US. AIDS 2006, 20:1447–1450.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Hall HI et al. HIV Transmission Rates from persons living with HIV who are aware and unaware of their infection, United States AIDS 2012.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Cohen MS, Chen YQ, McCauley M, Gamble T, Hosseinipour</a:t>
            </a:r>
            <a:r>
              <a:rPr lang="da-DK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MC, Kumarasamy N, et al. 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Prevention of HIV-1 infection with</a:t>
            </a:r>
            <a:endParaRPr lang="da-DK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early antiretroviral therapy. N Engl J Med. 2011;365:493–505.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z="3000" smtClean="0">
                <a:latin typeface="Arial" charset="0"/>
                <a:cs typeface="Arial" charset="0"/>
              </a:rPr>
              <a:t>Последствия поздней диагностики</a:t>
            </a:r>
            <a:r>
              <a:rPr lang="en-GB" sz="2800" smtClean="0">
                <a:latin typeface="Arial" charset="0"/>
                <a:cs typeface="Arial" charset="0"/>
              </a:rPr>
              <a:t> </a:t>
            </a:r>
            <a:br>
              <a:rPr lang="en-GB" sz="2800" smtClean="0">
                <a:latin typeface="Arial" charset="0"/>
                <a:cs typeface="Arial" charset="0"/>
              </a:rPr>
            </a:br>
            <a:r>
              <a:rPr lang="ru-RU" sz="1800" smtClean="0">
                <a:latin typeface="Arial" charset="0"/>
                <a:cs typeface="Arial" charset="0"/>
              </a:rPr>
              <a:t>Более частая передача ВИЧ</a:t>
            </a:r>
            <a:endParaRPr lang="en-GB" sz="1800" smtClean="0">
              <a:latin typeface="Arial" charset="0"/>
              <a:cs typeface="Arial" charset="0"/>
            </a:endParaRPr>
          </a:p>
        </p:txBody>
      </p:sp>
      <p:sp>
        <p:nvSpPr>
          <p:cNvPr id="64518" name="Rectangle 3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 оценкам,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en-GB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54%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всех новых случаев ВИЧ-инфекции произошли в результате заражения от людей, не знающих о своем ВИЧ-позитивном статусе</a:t>
            </a:r>
            <a:endParaRPr lang="en-GB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0338" y="6021388"/>
            <a:ext cx="6408737" cy="774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Campsmith ML, Rhodes PH, Hall HI, Green TA. Undiagnosed HIV prevalence among adults and adolescents in the United States at the end of 2006. J Acquir Immune Defic Syndr. 2010;53:619-624.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Marks G et al. Estimating sexual transmission of HIV from persons aware and unaware that they are infected with the virus in the US AIDS 2006, 20:1447–1450.</a:t>
            </a:r>
            <a:endParaRPr lang="da-DK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846400"/>
              </p:ext>
            </p:extLst>
          </p:nvPr>
        </p:nvGraphicFramePr>
        <p:xfrm>
          <a:off x="2560638" y="2286000"/>
          <a:ext cx="5892800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716463" y="2817813"/>
            <a:ext cx="1511300" cy="576262"/>
          </a:xfrm>
          <a:prstGeom prst="straightConnector1">
            <a:avLst/>
          </a:prstGeom>
          <a:ln w="38100">
            <a:solidFill>
              <a:srgbClr val="7F7F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56150" y="4186238"/>
            <a:ext cx="1512888" cy="576262"/>
          </a:xfrm>
          <a:prstGeom prst="straightConnector1">
            <a:avLst/>
          </a:prstGeom>
          <a:ln w="38100">
            <a:solidFill>
              <a:srgbClr val="7F7F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2" name="TextBox 6"/>
          <p:cNvSpPr txBox="1">
            <a:spLocks noChangeArrowheads="1"/>
          </p:cNvSpPr>
          <p:nvPr/>
        </p:nvSpPr>
        <p:spPr bwMode="auto">
          <a:xfrm>
            <a:off x="4849813" y="2427288"/>
            <a:ext cx="1481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7F7F7F"/>
                </a:solidFill>
              </a:rPr>
              <a:t>Что приводит к</a:t>
            </a:r>
            <a:r>
              <a:rPr lang="en-GB" sz="1400">
                <a:solidFill>
                  <a:srgbClr val="7F7F7F"/>
                </a:solidFill>
              </a:rPr>
              <a:t>:</a:t>
            </a:r>
          </a:p>
        </p:txBody>
      </p:sp>
      <p:sp>
        <p:nvSpPr>
          <p:cNvPr id="64523" name="TextBox 10"/>
          <p:cNvSpPr txBox="1">
            <a:spLocks noChangeArrowheads="1"/>
          </p:cNvSpPr>
          <p:nvPr/>
        </p:nvSpPr>
        <p:spPr bwMode="auto">
          <a:xfrm>
            <a:off x="2339975" y="2449513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7F7F7F"/>
                </a:solidFill>
              </a:rPr>
              <a:t>Не знают об инфекции</a:t>
            </a:r>
            <a:endParaRPr lang="en-GB" sz="1400">
              <a:solidFill>
                <a:srgbClr val="7F7F7F"/>
              </a:solidFill>
            </a:endParaRPr>
          </a:p>
        </p:txBody>
      </p:sp>
      <p:sp>
        <p:nvSpPr>
          <p:cNvPr id="64524" name="TextBox 11"/>
          <p:cNvSpPr txBox="1">
            <a:spLocks noChangeArrowheads="1"/>
          </p:cNvSpPr>
          <p:nvPr/>
        </p:nvSpPr>
        <p:spPr bwMode="auto">
          <a:xfrm>
            <a:off x="2555875" y="3735388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7F7F7F"/>
                </a:solidFill>
              </a:rPr>
              <a:t>Знают об инфекции</a:t>
            </a:r>
            <a:endParaRPr lang="en-GB" sz="14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2160588" y="274638"/>
            <a:ext cx="6983412" cy="1079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charset="0"/>
                <a:cs typeface="Arial" charset="0"/>
              </a:rPr>
              <a:t>МСМ в Великобритании</a:t>
            </a:r>
            <a:r>
              <a:rPr lang="da-DK" dirty="0" smtClean="0">
                <a:latin typeface="Arial" charset="0"/>
                <a:cs typeface="Arial" charset="0"/>
              </a:rPr>
              <a:t> </a:t>
            </a:r>
            <a:br>
              <a:rPr lang="da-DK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Источник большинства новых инфекций – мужчины, не прошедшие тестирование</a:t>
            </a:r>
            <a:endParaRPr lang="da-DK" sz="2900" dirty="0" smtClean="0">
              <a:latin typeface="Arial" charset="0"/>
              <a:cs typeface="Arial" charset="0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1997075" y="1349375"/>
            <a:ext cx="7002463" cy="4914900"/>
          </a:xfrm>
        </p:spPr>
        <p:txBody>
          <a:bodyPr/>
          <a:lstStyle/>
          <a:p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В последние 10 лет наблюдается рост заболеваемости ВИЧ, несмотря на рост процента МСМ с почти полностью подавленной вирусной нагрузкой благодаря АРТ. </a:t>
            </a:r>
            <a:endParaRPr lang="da-DK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Тенденция к росту, скорее всего, объясняется более частым отказом от использования презервативов при половых контактах.</a:t>
            </a:r>
            <a:endParaRPr lang="da-DK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Источники новых инфекций в</a:t>
            </a:r>
            <a:r>
              <a:rPr lang="da-DK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2010</a:t>
            </a: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году</a:t>
            </a:r>
            <a:r>
              <a:rPr lang="da-DK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ru-RU" sz="160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недиагностированная</a:t>
            </a:r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недавняя инфекция -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48% </a:t>
            </a:r>
          </a:p>
          <a:p>
            <a:pPr lvl="1"/>
            <a:r>
              <a:rPr lang="ru-RU" sz="160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недиагностированная</a:t>
            </a:r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давняя инфекция - 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34%</a:t>
            </a:r>
          </a:p>
          <a:p>
            <a:pPr lvl="1"/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диагностированная инфекция у лиц, ранее не получавших АРТ -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10%</a:t>
            </a:r>
          </a:p>
          <a:p>
            <a:pPr lvl="1"/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диагностированная инфекция у лиц, ранее получавших АРТ 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7%</a:t>
            </a:r>
            <a:endParaRPr lang="da-DK" sz="16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Если увеличить частоту тестирования всех МСМ до 68% в год (по сравнению с сегодняшними 25%), предполагается, что заболеваемость снизится на 25%. </a:t>
            </a:r>
            <a:endParaRPr lang="da-DK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>
              <a:lnSpc>
                <a:spcPct val="10000"/>
              </a:lnSpc>
            </a:pPr>
            <a:endParaRPr lang="da-DK" sz="18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algn="r">
              <a:buFont typeface="Arial" charset="0"/>
              <a:buNone/>
            </a:pPr>
            <a:r>
              <a:rPr lang="ru-RU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Больше тестов = меньше новых случаев инфекции</a:t>
            </a:r>
            <a:endParaRPr lang="da-DK" sz="18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4050" y="6519863"/>
            <a:ext cx="5915025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a-DK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Phillips A et al.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Increased HIV Incidence in Men Who Have Sex with Men Despite High Levels of ART-Induced Viral Suppression: Analysis of an Extensively Documented Epidemic.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PLoS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One 2013 </a:t>
            </a:r>
            <a:endParaRPr lang="da-DK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1966913" y="71438"/>
            <a:ext cx="7053262" cy="989012"/>
          </a:xfrm>
        </p:spPr>
        <p:txBody>
          <a:bodyPr/>
          <a:lstStyle/>
          <a:p>
            <a:pPr algn="ctr" eaLnBrk="1" hangingPunct="1"/>
            <a:r>
              <a:rPr lang="ru-RU" sz="3000" smtClean="0">
                <a:latin typeface="Arial" charset="0"/>
                <a:cs typeface="Arial" charset="0"/>
              </a:rPr>
              <a:t>Преимущества ранней диагностики</a:t>
            </a:r>
            <a:r>
              <a:rPr lang="en-GB" sz="3000" smtClean="0">
                <a:latin typeface="Arial" charset="0"/>
                <a:cs typeface="Arial" charset="0"/>
              </a:rPr>
              <a:t/>
            </a:r>
            <a:br>
              <a:rPr lang="en-GB" sz="3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Экономическая эффективность тестирования на ВИЧ</a:t>
            </a:r>
            <a:endParaRPr lang="en-GB" sz="2000" smtClean="0">
              <a:solidFill>
                <a:srgbClr val="00964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Медицинские расходы в связи с поздней диагностикой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возрастают почти в</a:t>
            </a:r>
            <a:r>
              <a:rPr lang="en-GB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3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,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7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раза</a:t>
            </a:r>
            <a:r>
              <a:rPr lang="en-GB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 сравнению с расходами при своевременной диагностике и своевременном лечении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da-DK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Даже через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7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-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8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лет поздно поставленный диагноз ассоциируется с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более высокими совокупными расходами</a:t>
            </a:r>
            <a:endParaRPr lang="en-GB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Результаты исследований показывают, что</a:t>
            </a:r>
            <a:r>
              <a:rPr lang="en-US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тестирование на ВИЧ экономически эффективно,</a:t>
            </a:r>
            <a:r>
              <a:rPr lang="en-US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когда распространенность </a:t>
            </a:r>
            <a:r>
              <a:rPr lang="ru-RU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недиагностированных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случаев ВИЧ-инфекции превышает</a:t>
            </a:r>
            <a:r>
              <a:rPr lang="en-US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0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,</a:t>
            </a:r>
            <a:r>
              <a:rPr lang="en-US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1%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79700" y="6021388"/>
            <a:ext cx="6429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Krentz, HB &amp; Gill MJ. Cost of medical care for HIV-infected patients within a regional population from 1997 to 2006. HIV Medicine (2008), 9, 721–730.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Fleishman JA, Yehia BR, Moore RD, Gebo KA&amp; HIV Research Network . The Economic Burden of Late Entry Into Medical Care for Patients With HIV Infection. Med Care. 2010 December ; 48(12): 1071–1079.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Title 1"/>
          <p:cNvSpPr>
            <a:spLocks noGrp="1"/>
          </p:cNvSpPr>
          <p:nvPr>
            <p:ph type="title"/>
          </p:nvPr>
        </p:nvSpPr>
        <p:spPr>
          <a:xfrm>
            <a:off x="2049463" y="71438"/>
            <a:ext cx="7094537" cy="868362"/>
          </a:xfrm>
        </p:spPr>
        <p:txBody>
          <a:bodyPr/>
          <a:lstStyle/>
          <a:p>
            <a:pPr algn="ctr" eaLnBrk="1" hangingPunct="1"/>
            <a:r>
              <a:rPr lang="ru-RU" sz="3000" smtClean="0">
                <a:latin typeface="Arial" charset="0"/>
                <a:cs typeface="Arial" charset="0"/>
              </a:rPr>
              <a:t>Преимущества ранней диагностики</a:t>
            </a:r>
            <a:r>
              <a:rPr lang="en-GB" sz="3000" smtClean="0">
                <a:latin typeface="Arial" charset="0"/>
                <a:cs typeface="Arial" charset="0"/>
              </a:rPr>
              <a:t/>
            </a:r>
            <a:br>
              <a:rPr lang="en-GB" sz="3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Экономическая эффективность тестирования на ВИЧ</a:t>
            </a:r>
            <a:endParaRPr lang="en-GB" sz="200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89413" y="5668963"/>
            <a:ext cx="4954587" cy="712787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en-GB" sz="1400" smtClean="0">
                <a:solidFill>
                  <a:srgbClr val="7F7F7F"/>
                </a:solidFill>
                <a:latin typeface="Arial" charset="0"/>
                <a:cs typeface="Arial" charset="0"/>
              </a:rPr>
              <a:t> *QALY –</a:t>
            </a:r>
            <a:r>
              <a:rPr lang="ru-RU" sz="1400" smtClean="0">
                <a:solidFill>
                  <a:srgbClr val="7F7F7F"/>
                </a:solidFill>
                <a:latin typeface="Arial" charset="0"/>
                <a:cs typeface="Arial" charset="0"/>
              </a:rPr>
              <a:t> количество лет жизни с поправкой на качество</a:t>
            </a:r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70671" name="Text Box 6"/>
          <p:cNvSpPr txBox="1">
            <a:spLocks noChangeArrowheads="1"/>
          </p:cNvSpPr>
          <p:nvPr/>
        </p:nvSpPr>
        <p:spPr bwMode="auto">
          <a:xfrm>
            <a:off x="2690813" y="6319838"/>
            <a:ext cx="6429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>
                <a:solidFill>
                  <a:srgbClr val="7F7F7F"/>
                </a:solidFill>
              </a:rPr>
              <a:t>Yazdanpanah Y, et al. (2010) Routine HIV Screening in France: Clinical Impact and Cost-Effectiveness. PLoS ONE 5(10): e13132. doi:10.1371/journal.pone.0013132</a:t>
            </a:r>
          </a:p>
          <a:p>
            <a:pPr algn="r"/>
            <a:r>
              <a:rPr lang="en-US" sz="900">
                <a:solidFill>
                  <a:srgbClr val="7F7F7F"/>
                </a:solidFill>
                <a:hlinkClick r:id="rId4"/>
              </a:rPr>
              <a:t>http://www.plosone.org/article/info:doi/10.1371/journal.pone.0013132</a:t>
            </a:r>
            <a:endParaRPr lang="en-US" sz="900">
              <a:solidFill>
                <a:srgbClr val="7F7F7F"/>
              </a:solidFill>
            </a:endParaRPr>
          </a:p>
        </p:txBody>
      </p:sp>
      <p:grpSp>
        <p:nvGrpSpPr>
          <p:cNvPr id="70672" name="Group 13"/>
          <p:cNvGrpSpPr>
            <a:grpSpLocks/>
          </p:cNvGrpSpPr>
          <p:nvPr/>
        </p:nvGrpSpPr>
        <p:grpSpPr bwMode="auto">
          <a:xfrm>
            <a:off x="1646238" y="1858963"/>
            <a:ext cx="8543925" cy="3941563"/>
            <a:chOff x="1645639" y="1859083"/>
            <a:chExt cx="9043035" cy="3941973"/>
          </a:xfrm>
        </p:grpSpPr>
        <p:graphicFrame>
          <p:nvGraphicFramePr>
            <p:cNvPr id="70668" name="Chart 2"/>
            <p:cNvGraphicFramePr>
              <a:graphicFrameLocks/>
            </p:cNvGraphicFramePr>
            <p:nvPr/>
          </p:nvGraphicFramePr>
          <p:xfrm>
            <a:off x="1645639" y="1859083"/>
            <a:ext cx="9043035" cy="36690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92" name="Диаграмма" r:id="rId5" imgW="7078968" imgH="3634740" progId="Excel.Chart.8">
                    <p:embed/>
                  </p:oleObj>
                </mc:Choice>
                <mc:Fallback>
                  <p:oleObj name="Диаграмма" r:id="rId5" imgW="7078968" imgH="3634740" progId="Excel.Chart.8">
                    <p:embed/>
                    <p:pic>
                      <p:nvPicPr>
                        <p:cNvPr id="0" name="Char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5639" y="1859083"/>
                          <a:ext cx="9043035" cy="36690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0" name="TextBox 9"/>
            <p:cNvSpPr txBox="1">
              <a:spLocks noChangeArrowheads="1"/>
            </p:cNvSpPr>
            <p:nvPr/>
          </p:nvSpPr>
          <p:spPr bwMode="auto">
            <a:xfrm>
              <a:off x="3178015" y="5493247"/>
              <a:ext cx="5876460" cy="30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7F7F7F"/>
                  </a:solidFill>
                </a:rPr>
                <a:t>Распространенность </a:t>
              </a:r>
              <a:r>
                <a:rPr lang="ru-RU" sz="1400" dirty="0" err="1" smtClean="0">
                  <a:solidFill>
                    <a:srgbClr val="7F7F7F"/>
                  </a:solidFill>
                </a:rPr>
                <a:t>недиагностированной</a:t>
              </a:r>
              <a:r>
                <a:rPr lang="ru-RU" sz="1400" dirty="0" smtClean="0">
                  <a:solidFill>
                    <a:srgbClr val="7F7F7F"/>
                  </a:solidFill>
                </a:rPr>
                <a:t> ВИЧ-инфекции</a:t>
              </a:r>
              <a:endParaRPr lang="en-GB" sz="1400" dirty="0">
                <a:solidFill>
                  <a:srgbClr val="7F7F7F"/>
                </a:solidFill>
              </a:endParaRPr>
            </a:p>
          </p:txBody>
        </p:sp>
        <p:sp>
          <p:nvSpPr>
            <p:cNvPr id="70681" name="TextBox 10"/>
            <p:cNvSpPr txBox="1">
              <a:spLocks noChangeArrowheads="1"/>
            </p:cNvSpPr>
            <p:nvPr/>
          </p:nvSpPr>
          <p:spPr bwMode="auto">
            <a:xfrm>
              <a:off x="3178015" y="5263036"/>
              <a:ext cx="5279304" cy="27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>
                  <a:solidFill>
                    <a:srgbClr val="7F7F7F"/>
                  </a:solidFill>
                </a:rPr>
                <a:t>0%                                                                        1%                    5%</a:t>
              </a:r>
            </a:p>
          </p:txBody>
        </p:sp>
        <p:sp>
          <p:nvSpPr>
            <p:cNvPr id="70682" name="TextBox 11"/>
            <p:cNvSpPr txBox="1">
              <a:spLocks noChangeArrowheads="1"/>
            </p:cNvSpPr>
            <p:nvPr/>
          </p:nvSpPr>
          <p:spPr bwMode="auto">
            <a:xfrm>
              <a:off x="4888496" y="5107445"/>
              <a:ext cx="5279305" cy="3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rgbClr val="7F7F7F"/>
                  </a:solidFill>
                </a:rPr>
                <a:t>//</a:t>
              </a:r>
            </a:p>
          </p:txBody>
        </p:sp>
      </p:grpSp>
      <p:sp>
        <p:nvSpPr>
          <p:cNvPr id="70673" name="Content Placeholder 1"/>
          <p:cNvSpPr txBox="1">
            <a:spLocks/>
          </p:cNvSpPr>
          <p:nvPr/>
        </p:nvSpPr>
        <p:spPr bwMode="auto">
          <a:xfrm>
            <a:off x="1882775" y="3079750"/>
            <a:ext cx="3857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400">
                <a:solidFill>
                  <a:srgbClr val="7F7F7F"/>
                </a:solidFill>
              </a:rPr>
              <a:t> *</a:t>
            </a:r>
          </a:p>
        </p:txBody>
      </p:sp>
      <p:sp>
        <p:nvSpPr>
          <p:cNvPr id="70674" name="TextBox 14"/>
          <p:cNvSpPr txBox="1">
            <a:spLocks noChangeArrowheads="1"/>
          </p:cNvSpPr>
          <p:nvPr/>
        </p:nvSpPr>
        <p:spPr bwMode="auto">
          <a:xfrm>
            <a:off x="2078038" y="939800"/>
            <a:ext cx="704215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Данные из Франции показывают, что тестирование на ВИЧ экономически эффективно, если распространенность </a:t>
            </a:r>
            <a:r>
              <a:rPr lang="ru-RU" dirty="0" err="1"/>
              <a:t>недиагностированных</a:t>
            </a:r>
            <a:r>
              <a:rPr lang="ru-RU" dirty="0"/>
              <a:t> случаев </a:t>
            </a:r>
            <a:r>
              <a:rPr lang="ru-RU" dirty="0" smtClean="0"/>
              <a:t>ВИЧ-инфекции </a:t>
            </a:r>
            <a:r>
              <a:rPr lang="ru-RU" dirty="0"/>
              <a:t>превышает</a:t>
            </a:r>
            <a:r>
              <a:rPr lang="da-DK" dirty="0"/>
              <a:t> </a:t>
            </a:r>
            <a:r>
              <a:rPr lang="en-US" dirty="0"/>
              <a:t>0</a:t>
            </a:r>
            <a:r>
              <a:rPr lang="ru-RU" dirty="0"/>
              <a:t>,</a:t>
            </a:r>
            <a:r>
              <a:rPr lang="en-US" dirty="0"/>
              <a:t>1%</a:t>
            </a:r>
            <a:r>
              <a:rPr lang="da-DK" dirty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65600" y="3213100"/>
            <a:ext cx="479425" cy="546100"/>
          </a:xfrm>
          <a:prstGeom prst="straightConnector1">
            <a:avLst/>
          </a:prstGeom>
          <a:ln w="12700">
            <a:solidFill>
              <a:srgbClr val="F509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48200" y="3589338"/>
            <a:ext cx="481013" cy="546100"/>
          </a:xfrm>
          <a:prstGeom prst="straightConnector1">
            <a:avLst/>
          </a:prstGeom>
          <a:ln w="12700">
            <a:solidFill>
              <a:srgbClr val="F509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7" name="TextBox 5"/>
          <p:cNvSpPr txBox="1">
            <a:spLocks noChangeArrowheads="1"/>
          </p:cNvSpPr>
          <p:nvPr/>
        </p:nvSpPr>
        <p:spPr bwMode="auto">
          <a:xfrm>
            <a:off x="4533900" y="2963863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FF0000"/>
                </a:solidFill>
              </a:rPr>
              <a:t>Базовый случай</a:t>
            </a:r>
            <a:endParaRPr lang="en-GB" sz="1400">
              <a:solidFill>
                <a:srgbClr val="FF0000"/>
              </a:solidFill>
            </a:endParaRPr>
          </a:p>
        </p:txBody>
      </p:sp>
      <p:sp>
        <p:nvSpPr>
          <p:cNvPr id="70678" name="TextBox 17"/>
          <p:cNvSpPr txBox="1">
            <a:spLocks noChangeArrowheads="1"/>
          </p:cNvSpPr>
          <p:nvPr/>
        </p:nvSpPr>
        <p:spPr bwMode="auto">
          <a:xfrm>
            <a:off x="5033963" y="3336925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FF0000"/>
                </a:solidFill>
              </a:rPr>
              <a:t>Прямой метод</a:t>
            </a:r>
            <a:endParaRPr lang="en-GB" sz="140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15088" y="4655891"/>
            <a:ext cx="1441013" cy="115887"/>
          </a:xfrm>
          <a:prstGeom prst="line">
            <a:avLst/>
          </a:prstGeom>
          <a:ln w="19050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439863" y="2879725"/>
            <a:ext cx="7200900" cy="10795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latin typeface="Arial" charset="0"/>
                <a:cs typeface="Arial" charset="0"/>
              </a:rPr>
              <a:t>Знай свою эпидемию</a:t>
            </a:r>
            <a:r>
              <a:rPr lang="en-GB" sz="3600" dirty="0" smtClean="0">
                <a:latin typeface="Arial" charset="0"/>
                <a:cs typeface="Arial" charset="0"/>
              </a:rPr>
              <a:t/>
            </a:r>
            <a:br>
              <a:rPr lang="en-GB" sz="3600" dirty="0" smtClean="0">
                <a:latin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cs typeface="Arial" charset="0"/>
              </a:rPr>
              <a:t>ВИЧ-инфекция в Европе</a:t>
            </a:r>
            <a:r>
              <a:rPr lang="en-GB" sz="2500" dirty="0" smtClean="0">
                <a:latin typeface="Arial" charset="0"/>
                <a:cs typeface="Arial" charset="0"/>
              </a:rPr>
              <a:t/>
            </a:r>
            <a:br>
              <a:rPr lang="en-GB" sz="2500" dirty="0" smtClean="0">
                <a:latin typeface="Arial" charset="0"/>
                <a:cs typeface="Arial" charset="0"/>
              </a:rPr>
            </a:br>
            <a:endParaRPr lang="en-GB" sz="25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kstboks 8"/>
          <p:cNvSpPr txBox="1">
            <a:spLocks noChangeArrowheads="1"/>
          </p:cNvSpPr>
          <p:nvPr/>
        </p:nvSpPr>
        <p:spPr bwMode="auto">
          <a:xfrm>
            <a:off x="131763" y="6199188"/>
            <a:ext cx="89931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900">
                <a:solidFill>
                  <a:srgbClr val="7F7F7F"/>
                </a:solidFill>
              </a:rPr>
              <a:t>1. Paltiel AD et at, N Engl J Med 2006/2005. </a:t>
            </a:r>
          </a:p>
          <a:p>
            <a:pPr algn="r"/>
            <a:r>
              <a:rPr lang="da-DK" sz="900">
                <a:solidFill>
                  <a:srgbClr val="7F7F7F"/>
                </a:solidFill>
              </a:rPr>
              <a:t>2. Yasdanpanah Y et al. Routine HIV Screening in France: Clinical </a:t>
            </a:r>
          </a:p>
          <a:p>
            <a:pPr algn="r"/>
            <a:r>
              <a:rPr lang="da-DK" sz="900">
                <a:solidFill>
                  <a:srgbClr val="7F7F7F"/>
                </a:solidFill>
              </a:rPr>
              <a:t>Impact and Cost-Effectiveness. Plos One 2010.</a:t>
            </a:r>
          </a:p>
          <a:p>
            <a:pPr algn="r"/>
            <a:r>
              <a:rPr lang="da-DK" sz="900">
                <a:solidFill>
                  <a:srgbClr val="7F7F7F"/>
                </a:solidFill>
              </a:rPr>
              <a:t>3. MMWR 2006. </a:t>
            </a:r>
          </a:p>
          <a:p>
            <a:pPr algn="r"/>
            <a:endParaRPr lang="en-GB" sz="900">
              <a:solidFill>
                <a:srgbClr val="7F7F7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Порог экономической эффективности при расширении тестирования на ВИЧ в США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−"/>
            </a:pP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1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новый диагноз ВИЧ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/1000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тестов в медицинских учреждениях общей практики</a:t>
            </a:r>
            <a:r>
              <a:rPr lang="en-GB" baseline="300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3</a:t>
            </a:r>
          </a:p>
          <a:p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Экономическая эффективность доказана в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lvl="1">
              <a:buFont typeface="Arial" charset="0"/>
              <a:buChar char="−"/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США</a:t>
            </a:r>
            <a:r>
              <a:rPr lang="en-GB" baseline="300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1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тестирование каждые 3 года стоит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$63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000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на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QALY</a:t>
            </a:r>
          </a:p>
          <a:p>
            <a:pPr lvl="1">
              <a:buFont typeface="Arial" charset="0"/>
              <a:buChar char="−"/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Франции</a:t>
            </a:r>
            <a:r>
              <a:rPr lang="en-GB" baseline="300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1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тестирование каждого человека стоит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€56000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на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QALY</a:t>
            </a:r>
          </a:p>
          <a:p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Отсутствие опубликованных данных по Европе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lvl="1">
              <a:buFont typeface="Arial" charset="0"/>
              <a:buChar char="−"/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Расширение тестирования на ВИЧ стоит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£7500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на дополнительный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QALY (RTI, Gilead Fellowship) –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Соединенное Королевство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−"/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Нет указаний на то, что тестирование на ВИЧ в учреждениях является наиболее экономически эффективным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−"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72707" name="Title 1"/>
          <p:cNvSpPr>
            <a:spLocks noGrp="1"/>
          </p:cNvSpPr>
          <p:nvPr>
            <p:ph type="title"/>
          </p:nvPr>
        </p:nvSpPr>
        <p:spPr>
          <a:xfrm>
            <a:off x="1976438" y="71438"/>
            <a:ext cx="7167562" cy="803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000" smtClean="0">
                <a:latin typeface="Arial" charset="0"/>
                <a:cs typeface="Arial" charset="0"/>
              </a:rPr>
              <a:t>Преимущества ранней диагностики</a:t>
            </a:r>
            <a:r>
              <a:rPr lang="en-GB" sz="3000" smtClean="0">
                <a:latin typeface="Arial" charset="0"/>
                <a:cs typeface="Arial" charset="0"/>
              </a:rPr>
              <a:t/>
            </a:r>
            <a:br>
              <a:rPr lang="en-GB" sz="3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Экономическая эффективность тестирования на ВИЧ</a:t>
            </a:r>
            <a:endParaRPr lang="en-GB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92313" y="0"/>
            <a:ext cx="7151687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3600" kern="0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n-US" sz="3600" kern="0" dirty="0">
              <a:latin typeface="+mj-lt"/>
              <a:ea typeface="+mj-ea"/>
              <a:cs typeface="+mj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solidFill>
                <a:srgbClr val="7F7F7F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solidFill>
                <a:srgbClr val="7F7F7F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en-US" sz="3600" kern="0" dirty="0">
                <a:latin typeface="+mj-lt"/>
                <a:ea typeface="+mj-ea"/>
                <a:cs typeface="+mj-cs"/>
              </a:rPr>
              <a:t/>
            </a:r>
            <a:br>
              <a:rPr lang="en-US" sz="3600" kern="0" dirty="0">
                <a:latin typeface="+mj-lt"/>
                <a:ea typeface="+mj-ea"/>
                <a:cs typeface="+mj-cs"/>
              </a:rPr>
            </a:br>
            <a:r>
              <a:rPr lang="en-US" sz="3600" kern="0" dirty="0">
                <a:latin typeface="+mj-lt"/>
                <a:ea typeface="+mj-ea"/>
                <a:cs typeface="+mj-cs"/>
              </a:rPr>
              <a:t/>
            </a:r>
            <a:br>
              <a:rPr lang="en-US" sz="3600" kern="0" dirty="0">
                <a:latin typeface="+mj-lt"/>
                <a:ea typeface="+mj-ea"/>
                <a:cs typeface="+mj-cs"/>
              </a:rPr>
            </a:br>
            <a:endParaRPr lang="en-US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4754" name="Title 1"/>
          <p:cNvSpPr txBox="1">
            <a:spLocks/>
          </p:cNvSpPr>
          <p:nvPr/>
        </p:nvSpPr>
        <p:spPr bwMode="auto">
          <a:xfrm>
            <a:off x="1847850" y="274638"/>
            <a:ext cx="72961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1D4EA2"/>
                </a:solidFill>
              </a:rPr>
              <a:t>Преимущества ранней диагностики</a:t>
            </a:r>
            <a:r>
              <a:rPr lang="en-GB" sz="3200" b="1">
                <a:solidFill>
                  <a:srgbClr val="1D4EA2"/>
                </a:solidFill>
              </a:rPr>
              <a:t/>
            </a:r>
            <a:br>
              <a:rPr lang="en-GB" sz="3200" b="1">
                <a:solidFill>
                  <a:srgbClr val="1D4EA2"/>
                </a:solidFill>
              </a:rPr>
            </a:br>
            <a:r>
              <a:rPr lang="ru-RU" sz="2000" b="1">
                <a:solidFill>
                  <a:srgbClr val="1D4EA2"/>
                </a:solidFill>
              </a:rPr>
              <a:t>Подведение итогов</a:t>
            </a:r>
            <a:endParaRPr lang="en-GB" sz="2000" b="1">
              <a:solidFill>
                <a:srgbClr val="00964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60588" y="2086269"/>
            <a:ext cx="6838950" cy="4824412"/>
          </a:xfrm>
        </p:spPr>
        <p:txBody>
          <a:bodyPr/>
          <a:lstStyle/>
          <a:p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Из-за позднего обращения откладывается доступ к АРТ, что негативно влияет на здоровье человека и способствует дальнейшей ненамеренной передаче вируса, </a:t>
            </a: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Решить это можно с помощью более эффективных стратегий:</a:t>
            </a: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ru-RU" sz="20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Более эффективно проводить тестирование</a:t>
            </a:r>
            <a:endParaRPr lang="en-US" sz="20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ru-RU" sz="20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Обеспечить более широкий доступ к медицинской помощи для тех, кому был поставлен диагноз</a:t>
            </a:r>
            <a:endParaRPr lang="en-GB" sz="16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0687" y="3405351"/>
            <a:ext cx="6794938" cy="2033752"/>
          </a:xfrm>
          <a:prstGeom prst="rect">
            <a:avLst/>
          </a:prstGeom>
          <a:noFill/>
          <a:ln>
            <a:solidFill>
              <a:srgbClr val="F5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919163" y="2879725"/>
            <a:ext cx="8045450" cy="10795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Препятствия к тестированию на ВИЧ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 smtClean="0">
                <a:latin typeface="Arial" charset="0"/>
                <a:cs typeface="Arial" charset="0"/>
              </a:rPr>
              <a:t>Препятствия к тестированию на ВИЧ</a:t>
            </a:r>
            <a:endParaRPr lang="en-GB" sz="2800" dirty="0" smtClean="0">
              <a:latin typeface="Arial" charset="0"/>
              <a:cs typeface="Arial" charset="0"/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Препятствия к тестированию на ВИЧ существуют на трех уровнях: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На уровне пациента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На уровне медицинского работника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На институциональном/политическом уровне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Arial" charset="0"/>
                <a:cs typeface="Arial" charset="0"/>
              </a:rPr>
              <a:t>Препятствия к тестированию на ВИЧ</a:t>
            </a:r>
            <a:r>
              <a:rPr lang="en-GB" sz="2800" smtClean="0">
                <a:latin typeface="Arial" charset="0"/>
                <a:cs typeface="Arial" charset="0"/>
              </a:rPr>
              <a:t> </a:t>
            </a:r>
            <a:br>
              <a:rPr lang="en-GB" sz="2800" smtClean="0">
                <a:latin typeface="Arial" charset="0"/>
                <a:cs typeface="Arial" charset="0"/>
              </a:rPr>
            </a:br>
            <a:r>
              <a:rPr lang="ru-RU" sz="1800" smtClean="0">
                <a:latin typeface="Arial" charset="0"/>
                <a:cs typeface="Arial" charset="0"/>
              </a:rPr>
              <a:t>На уровне пациента</a:t>
            </a:r>
            <a:endParaRPr lang="en-GB" sz="1800" smtClean="0">
              <a:latin typeface="Arial" charset="0"/>
              <a:cs typeface="Arial" charset="0"/>
            </a:endParaRP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В разных странах могут существовать разные препятствия на уровне пациентов, однако есть следующие общие барьеры: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Недостаточное осознание рисков </a:t>
            </a: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Боязнь ВИЧ-инфекции и ее последствий для здоровья </a:t>
            </a: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Боязнь раскрытия ВИЧ-статуса (переживания по поводу стигмы, дискриминации и неприятия близкими) </a:t>
            </a: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Отрицание</a:t>
            </a: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Сложности в доступе к услугам, в частности, для мигрантов 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16238" y="6443663"/>
            <a:ext cx="6192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Deblonde J et al. Barriers to HIV testing in Europe: a systematic review. European Journal of Public Health, 2010, Vol. 20, No. 4, 422–432.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Arial" charset="0"/>
                <a:cs typeface="Arial" charset="0"/>
              </a:rPr>
              <a:t>Препятствия к тестированию на ВИЧ</a:t>
            </a:r>
            <a:r>
              <a:rPr lang="en-GB" sz="2800" smtClean="0">
                <a:latin typeface="Arial" charset="0"/>
                <a:cs typeface="Arial" charset="0"/>
              </a:rPr>
              <a:t> </a:t>
            </a:r>
            <a:br>
              <a:rPr lang="en-GB" sz="2800" smtClean="0">
                <a:latin typeface="Arial" charset="0"/>
                <a:cs typeface="Arial" charset="0"/>
              </a:rPr>
            </a:br>
            <a:r>
              <a:rPr lang="ru-RU" sz="1800" smtClean="0">
                <a:latin typeface="Arial" charset="0"/>
                <a:cs typeface="Arial" charset="0"/>
              </a:rPr>
              <a:t>На уровне медицинского работника</a:t>
            </a:r>
            <a:r>
              <a:rPr lang="en-GB" sz="18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160588" y="1229360"/>
            <a:ext cx="6838950" cy="503491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Препятствия к тестированию на ВИЧ на уровне медицинского работника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Нехватка времени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Утомительный процесс получения согласия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Нехватка знаний/образования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Требования к </a:t>
            </a:r>
            <a:r>
              <a:rPr lang="ru-RU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дотестовому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консультированию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Конфликт приоритетов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Неадекватная зарплата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Пациента не воспринимают, как представителя групп риска</a:t>
            </a:r>
            <a:endParaRPr lang="en-GB" dirty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endParaRPr lang="en-GB" sz="1100" b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Это приводит ко множеству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упущенных возможностей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для тестирования на ВИЧ в медицинских учреждениях.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00338" y="5805488"/>
            <a:ext cx="64087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Mounier-Jack Set al. HIV testing strategies across European countries. HIV Medicine (2008), 9 (Suppl. 2), 13–19.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cs typeface="+mn-cs"/>
              </a:rPr>
              <a:t>Sullivan AK, Raben D, Reekie J, Rayment M, Mocroft A, et al. (2013) Feasibility and effectiveness of indicator condition-guided testing for HIV: results from HIDES I (HIV Indicator Diseases across Europe Study). PLoS One 8: e52845. doi:10.1371/journal.pone.0052845.</a:t>
            </a:r>
            <a:endParaRPr lang="en-GB" sz="9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Partridge DG et al. HIV testing: the boundaries. A survey of HIV testing practices and barriers to more widespread testing in a British teaching hospital International Journal of STD &amp; AIDS 2009; 20: 427-428.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Arial" charset="0"/>
                <a:cs typeface="Arial" charset="0"/>
              </a:rPr>
              <a:t>Препятствия к тестированию на ВИЧ</a:t>
            </a:r>
            <a:r>
              <a:rPr lang="en-GB" sz="2800" smtClean="0">
                <a:latin typeface="Arial" charset="0"/>
                <a:cs typeface="Arial" charset="0"/>
              </a:rPr>
              <a:t> </a:t>
            </a:r>
            <a:r>
              <a:rPr lang="en-GB" sz="3600" smtClean="0">
                <a:latin typeface="Arial" charset="0"/>
                <a:cs typeface="Arial" charset="0"/>
              </a:rPr>
              <a:t/>
            </a:r>
            <a:br>
              <a:rPr lang="en-GB" sz="36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На институциональном/политическом уровне</a:t>
            </a:r>
            <a:endParaRPr lang="en-GB" sz="2000" smtClean="0">
              <a:latin typeface="Arial" charset="0"/>
              <a:cs typeface="Arial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Препятствия на институциональном/политическом уровне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:</a:t>
            </a:r>
          </a:p>
          <a:p>
            <a:pPr lvl="1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Отсутствие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национальной политики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/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национальных рекомендаций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 тестированию на ВИЧ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</a:p>
          <a:p>
            <a:pPr lvl="2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Результаты недавнего исследования показали, что лишь в половине стран Европы имеются национальные рекомендации по тестированию на ВИЧ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buClr>
                <a:srgbClr val="7F7F7F"/>
              </a:buClr>
            </a:pP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Законы и система правосудия,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которые ставят мероприятия по профилактике ВИЧ под угрозу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2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Законы, криминализующие ЛЖВ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(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за неразглашение ВИЧ+ статуса, действия, приводящие к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риску передачи и за передачу вируса)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2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Законы, криминализующие РКС, ПИН и МСМ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2"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Законы, которые не защищают ЛЖВ от дискриминации.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688" y="6165850"/>
            <a:ext cx="48244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Global Commission on HIV and the Law. HIV and the Law: Risks, Rights &amp; Health. UNDP, HIV/AIDS Group,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0" y="390525"/>
            <a:ext cx="7296150" cy="1081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000" smtClean="0">
                <a:latin typeface="Arial" charset="0"/>
                <a:cs typeface="Arial" charset="0"/>
              </a:rPr>
              <a:t>Препятствия к тестированию на ВИЧ</a:t>
            </a:r>
            <a:r>
              <a:rPr lang="en-GB" sz="3600" smtClean="0">
                <a:latin typeface="Arial" charset="0"/>
                <a:cs typeface="Arial" charset="0"/>
              </a:rPr>
              <a:t/>
            </a:r>
            <a:br>
              <a:rPr lang="en-GB" sz="36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Законы и политические системы, создающие благоприятную среду для МСМ (мужчин, имеющих половые контакты с мужчинами</a:t>
            </a:r>
            <a:r>
              <a:rPr lang="en-GB" sz="200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76600" y="6581775"/>
            <a:ext cx="5832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900">
                <a:solidFill>
                  <a:srgbClr val="7F7F7F"/>
                </a:solidFill>
              </a:rPr>
              <a:t>Всемирный банк и ВОЗ. ВИЧ в Европейском регионе. Краткий обзор по вопросам политики</a:t>
            </a:r>
            <a:r>
              <a:rPr lang="en-GB" sz="900">
                <a:solidFill>
                  <a:srgbClr val="7F7F7F"/>
                </a:solidFill>
              </a:rPr>
              <a:t>, 2013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95" y="1658929"/>
            <a:ext cx="6684580" cy="417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el 1"/>
          <p:cNvSpPr>
            <a:spLocks noGrp="1"/>
          </p:cNvSpPr>
          <p:nvPr>
            <p:ph type="title"/>
          </p:nvPr>
        </p:nvSpPr>
        <p:spPr>
          <a:xfrm>
            <a:off x="1871663" y="71438"/>
            <a:ext cx="7272337" cy="1081087"/>
          </a:xfrm>
        </p:spPr>
        <p:txBody>
          <a:bodyPr/>
          <a:lstStyle/>
          <a:p>
            <a:pPr algn="ctr" eaLnBrk="1" hangingPunct="1"/>
            <a:r>
              <a:rPr lang="ru-RU" sz="3000" smtClean="0">
                <a:latin typeface="Arial" charset="0"/>
                <a:cs typeface="Arial" charset="0"/>
              </a:rPr>
              <a:t>Препятствия к тестированию на ВИЧ</a:t>
            </a:r>
            <a:r>
              <a:rPr lang="en-GB" smtClean="0">
                <a:latin typeface="Arial" charset="0"/>
                <a:cs typeface="Arial" charset="0"/>
              </a:rPr>
              <a:t> </a:t>
            </a:r>
            <a:r>
              <a:rPr lang="en-GB" sz="3300" smtClean="0">
                <a:latin typeface="Arial" charset="0"/>
                <a:cs typeface="Arial" charset="0"/>
              </a:rPr>
              <a:t/>
            </a:r>
            <a:br>
              <a:rPr lang="en-GB" sz="3300" smtClean="0"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rgbClr val="F50909"/>
                </a:solidFill>
                <a:latin typeface="Arial" charset="0"/>
                <a:cs typeface="Arial" charset="0"/>
              </a:rPr>
              <a:t>Слайд-шаблон для страновых данных</a:t>
            </a:r>
            <a:endParaRPr lang="en-GB" sz="2000" smtClean="0">
              <a:solidFill>
                <a:srgbClr val="F5090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Укажите здесь следующую информацию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eaLnBrk="1" hangingPunct="1"/>
            <a:r>
              <a:rPr lang="ru-RU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Что мешает обращаться за тестированием на ВИЧ (на уровне пациента)? </a:t>
            </a:r>
            <a:endParaRPr lang="en-GB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endParaRPr lang="en-GB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ru-RU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Что мешает предлагать тестирование на ВИЧ (на уровне медицинского работника)</a:t>
            </a:r>
            <a:r>
              <a:rPr lang="en-GB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?</a:t>
            </a:r>
          </a:p>
          <a:p>
            <a:pPr marL="0" indent="0" eaLnBrk="1" hangingPunct="1"/>
            <a:endParaRPr lang="en-GB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ru-RU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Какие существуют препятствия на институциональном/политическом уровне</a:t>
            </a:r>
            <a:r>
              <a:rPr lang="en-GB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?</a:t>
            </a:r>
          </a:p>
          <a:p>
            <a:pPr lvl="1" eaLnBrk="1" hangingPunct="1"/>
            <a:r>
              <a:rPr lang="ru-RU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Осуществляются ли политика/рекомендации по тестированию на ВИЧ</a:t>
            </a:r>
            <a:r>
              <a:rPr lang="en-GB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?</a:t>
            </a:r>
          </a:p>
          <a:p>
            <a:pPr lvl="1" eaLnBrk="1" hangingPunct="1"/>
            <a:r>
              <a:rPr lang="ru-RU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Не мешают ли законы и правовая система осуществлению мероприятий по профилактике ВИЧ? </a:t>
            </a:r>
            <a:endParaRPr lang="en-GB" i="1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1092200" y="2614613"/>
            <a:ext cx="7896225" cy="1344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latin typeface="Arial" charset="0"/>
                <a:cs typeface="Arial" charset="0"/>
              </a:rPr>
              <a:t>Преодоление препятствий к тестированию на ВИЧ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ВИЧ-инфекция в Европе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Люди, живущие с ВИЧ</a:t>
            </a: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 оценкам, в Европейском регионе ВОЗ около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2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,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3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миллиона человек живут с ВИЧ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(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на конец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2011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г.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Примерно 1 миллион в странах Евросоюза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1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,</a:t>
            </a:r>
            <a:r>
              <a:rPr lang="en-GB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4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миллиона в Восточной Европе и Центральной Азии</a:t>
            </a: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sz="11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sz="20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30-50% </a:t>
            </a:r>
            <a:r>
              <a:rPr lang="ru-RU" sz="20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из них не знают о своей ВИЧ-инфекции…, а в некоторых странах эти показатели еще выше</a:t>
            </a:r>
            <a:endParaRPr lang="en-GB" sz="20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en-GB" sz="11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dirty="0">
                <a:solidFill>
                  <a:srgbClr val="7F7F7F"/>
                </a:solidFill>
                <a:latin typeface="Arial" charset="0"/>
                <a:cs typeface="Arial" charset="0"/>
              </a:rPr>
              <a:t>Г</a:t>
            </a:r>
            <a:r>
              <a:rPr lang="ru-RU" sz="20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руппы повышенного риска заражения ВИЧ в Европе</a:t>
            </a:r>
            <a:r>
              <a:rPr lang="en-GB" sz="20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 </a:t>
            </a:r>
            <a:endParaRPr lang="en-US" sz="20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Мужчины, имеющие половые контакты с мужчинами</a:t>
            </a: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Потребители инъекционных наркотиков</a:t>
            </a: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Работники коммерческого секса</a:t>
            </a: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Мигранты</a:t>
            </a: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Заключенные</a:t>
            </a: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endParaRPr lang="en-GB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60725" y="6305550"/>
            <a:ext cx="58483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900">
                <a:solidFill>
                  <a:srgbClr val="7F7F7F"/>
                </a:solidFill>
              </a:rPr>
              <a:t>Hamers</a:t>
            </a:r>
            <a:r>
              <a:rPr lang="en-US" sz="900">
                <a:solidFill>
                  <a:srgbClr val="7F7F7F"/>
                </a:solidFill>
              </a:rPr>
              <a:t> FF &amp; Phillips AN, Diagnosed and undiagnosed HIV-infected populations in Europe HIV Medicine (2008), 9 (Suppl. 2), 6–12</a:t>
            </a:r>
          </a:p>
          <a:p>
            <a:pPr algn="r"/>
            <a:r>
              <a:rPr lang="en-GB" sz="900">
                <a:solidFill>
                  <a:srgbClr val="7F7F7F"/>
                </a:solidFill>
              </a:rPr>
              <a:t>UNAIDS, Global report: UNAIDS report on the global epidemic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Преодоление препятствий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Осуществление национальных рекомендаций по тестированию на ВИЧ</a:t>
            </a: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92162" name="Content Placeholder 2"/>
          <p:cNvSpPr>
            <a:spLocks noGrp="1"/>
          </p:cNvSpPr>
          <p:nvPr>
            <p:ph idx="4294967295"/>
          </p:nvPr>
        </p:nvSpPr>
        <p:spPr>
          <a:xfrm>
            <a:off x="1860550" y="1439863"/>
            <a:ext cx="7138988" cy="482441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Европейские рекомендации предусматривают, что расширение масштабов тестирования на ВИЧ должно осуществляться в соответствии с ключевыми принципами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этического подхода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на основе соблюдения прав человека</a:t>
            </a:r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ВОЗ определила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  <a:hlinkClick r:id="rId3"/>
              </a:rPr>
              <a:t>10 </a:t>
            </a:r>
            <a:r>
              <a:rPr lang="ru-RU" dirty="0" smtClean="0">
                <a:latin typeface="Arial" charset="0"/>
                <a:cs typeface="Arial" charset="0"/>
                <a:hlinkClick r:id="rId3"/>
              </a:rPr>
              <a:t>основных принципов тестирования на ВИЧ</a:t>
            </a:r>
            <a:r>
              <a:rPr lang="en-GB" dirty="0" smtClean="0">
                <a:latin typeface="Arial" charset="0"/>
                <a:cs typeface="Arial" charset="0"/>
              </a:rPr>
              <a:t>, </a:t>
            </a:r>
            <a:r>
              <a:rPr lang="ru-RU" dirty="0" smtClean="0">
                <a:latin typeface="Arial" charset="0"/>
                <a:cs typeface="Arial" charset="0"/>
              </a:rPr>
              <a:t>включая подробные рекомендации по принятию мер для расширения масштабов тестирования на ВИЧ</a:t>
            </a: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Вот некоторые из этих принципов</a:t>
            </a:r>
            <a:r>
              <a:rPr lang="en-GB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Преодоление препятствий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Осуществление национальных рекомендаций по тестированию на ВИЧ</a:t>
            </a: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1044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z="1900" smtClean="0">
                <a:latin typeface="Arial" charset="0"/>
                <a:cs typeface="Arial" charset="0"/>
              </a:rPr>
              <a:t>Тестирование на ВИЧ должно быть</a:t>
            </a:r>
            <a:r>
              <a:rPr lang="en-US" sz="1900" smtClean="0">
                <a:latin typeface="Arial" charset="0"/>
                <a:cs typeface="Arial" charset="0"/>
              </a:rPr>
              <a:t> </a:t>
            </a:r>
            <a:r>
              <a:rPr lang="ru-RU" sz="1900" b="1" smtClean="0">
                <a:solidFill>
                  <a:srgbClr val="009640"/>
                </a:solidFill>
                <a:latin typeface="Arial" charset="0"/>
                <a:cs typeface="Arial" charset="0"/>
              </a:rPr>
              <a:t>добровольным и конфиденциальным</a:t>
            </a:r>
            <a:endParaRPr lang="da-DK" sz="1900" b="1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900" smtClean="0">
                <a:latin typeface="Arial" charset="0"/>
                <a:cs typeface="Arial" charset="0"/>
              </a:rPr>
              <a:t>Расширение тестирования на ВИЧ должно </a:t>
            </a:r>
            <a:r>
              <a:rPr lang="ru-RU" sz="1900" b="1" smtClean="0">
                <a:solidFill>
                  <a:srgbClr val="009640"/>
                </a:solidFill>
                <a:latin typeface="Arial" charset="0"/>
                <a:cs typeface="Arial" charset="0"/>
              </a:rPr>
              <a:t>проводиться с учетом потребностей</a:t>
            </a:r>
            <a:r>
              <a:rPr lang="ru-RU" sz="1900" smtClean="0">
                <a:latin typeface="Arial" charset="0"/>
                <a:cs typeface="Arial" charset="0"/>
              </a:rPr>
              <a:t> различных учреждений, групп населения и клиентов</a:t>
            </a:r>
            <a:endParaRPr lang="da-DK" sz="19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1900" smtClean="0">
                <a:latin typeface="Arial" charset="0"/>
                <a:cs typeface="Arial" charset="0"/>
              </a:rPr>
              <a:t>Расширенные мероприятия по тестированию на ВИЧ должны</a:t>
            </a:r>
            <a:r>
              <a:rPr lang="en-US" sz="1900" smtClean="0">
                <a:latin typeface="Arial" charset="0"/>
                <a:cs typeface="Arial" charset="0"/>
              </a:rPr>
              <a:t> </a:t>
            </a:r>
            <a:r>
              <a:rPr lang="ru-RU" sz="1900" b="1" smtClean="0">
                <a:solidFill>
                  <a:srgbClr val="009640"/>
                </a:solidFill>
                <a:latin typeface="Arial" charset="0"/>
                <a:cs typeface="Arial" charset="0"/>
              </a:rPr>
              <a:t>проводиться не только в медицинских учреждениях</a:t>
            </a:r>
            <a:r>
              <a:rPr lang="ru-RU" sz="1900" smtClean="0">
                <a:latin typeface="Arial" charset="0"/>
                <a:cs typeface="Arial" charset="0"/>
              </a:rPr>
              <a:t>, но и с вовлечением организаций гражданского общества</a:t>
            </a:r>
            <a:endParaRPr lang="da-DK" sz="19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1900" smtClean="0">
                <a:latin typeface="Arial" charset="0"/>
                <a:cs typeface="Arial" charset="0"/>
              </a:rPr>
              <a:t>Когда это является целесообразным, следует проводить</a:t>
            </a:r>
            <a:r>
              <a:rPr lang="en-US" sz="1900" smtClean="0">
                <a:latin typeface="Arial" charset="0"/>
                <a:cs typeface="Arial" charset="0"/>
              </a:rPr>
              <a:t> </a:t>
            </a:r>
            <a:r>
              <a:rPr lang="ru-RU" sz="1900" b="1" smtClean="0">
                <a:solidFill>
                  <a:srgbClr val="009640"/>
                </a:solidFill>
                <a:latin typeface="Arial" charset="0"/>
                <a:cs typeface="Arial" charset="0"/>
              </a:rPr>
              <a:t>тестирование в медицинских учреждениях</a:t>
            </a:r>
            <a:r>
              <a:rPr lang="en-US" sz="1900" b="1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sz="1900" smtClean="0">
                <a:latin typeface="Arial" charset="0"/>
                <a:cs typeface="Arial" charset="0"/>
              </a:rPr>
              <a:t>по инициативе медработников</a:t>
            </a:r>
            <a:endParaRPr lang="en-US" sz="19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1900" smtClean="0">
                <a:latin typeface="Arial" charset="0"/>
                <a:cs typeface="Arial" charset="0"/>
              </a:rPr>
              <a:t>Меры по расширению доступа к тестированию на ВИЧ должны сопровождаться работой по</a:t>
            </a:r>
            <a:r>
              <a:rPr lang="en-US" sz="1900" smtClean="0">
                <a:latin typeface="Arial" charset="0"/>
                <a:cs typeface="Arial" charset="0"/>
              </a:rPr>
              <a:t> </a:t>
            </a:r>
            <a:r>
              <a:rPr lang="ru-RU" sz="1900" b="1" smtClean="0">
                <a:solidFill>
                  <a:srgbClr val="009640"/>
                </a:solidFill>
                <a:latin typeface="Arial" charset="0"/>
                <a:cs typeface="Arial" charset="0"/>
              </a:rPr>
              <a:t>обеспечению благоприятной социальной, политической и правовой среды</a:t>
            </a:r>
            <a:endParaRPr lang="da-DK" sz="1900" b="1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1900" smtClean="0">
              <a:latin typeface="Arial" charset="0"/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57488" y="6292850"/>
            <a:ext cx="635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900">
                <a:solidFill>
                  <a:srgbClr val="7F7F7F"/>
                </a:solidFill>
              </a:rPr>
              <a:t>Европейское региональное бюро ВОЗ</a:t>
            </a:r>
            <a:r>
              <a:rPr lang="en-GB" sz="900">
                <a:solidFill>
                  <a:srgbClr val="7F7F7F"/>
                </a:solidFill>
              </a:rPr>
              <a:t>. </a:t>
            </a:r>
            <a:r>
              <a:rPr lang="ru-RU" sz="900">
                <a:solidFill>
                  <a:srgbClr val="7F7F7F"/>
                </a:solidFill>
              </a:rPr>
              <a:t>Расширение тестирования и консультирования на ВИЧ в Европейском регионе ВОЗ, 2010.</a:t>
            </a:r>
            <a:endParaRPr lang="en-GB" sz="9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  <a:cs typeface="Arial" charset="0"/>
              </a:rPr>
              <a:t>Преодоление препятствий</a:t>
            </a:r>
            <a:r>
              <a:rPr lang="en-GB" smtClean="0">
                <a:latin typeface="Arial" charset="0"/>
                <a:cs typeface="Arial" charset="0"/>
              </a:rPr>
              <a:t> 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Охват групп повышенного риска ВИЧ-инфекции</a:t>
            </a:r>
            <a:endParaRPr lang="en-GB" sz="2000" smtClean="0">
              <a:latin typeface="Arial" charset="0"/>
              <a:cs typeface="Arial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Многие группы повышенного риска ВИЧ-инфекции имеют ограниченный контакт с медицинскими учреждениями</a:t>
            </a:r>
            <a:endParaRPr lang="en-GB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7F7F7F"/>
              </a:buClr>
            </a:pPr>
            <a:r>
              <a:rPr lang="ru-RU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Специальные вмешательства,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разработанные для охвата этих групп, очень важны, например:</a:t>
            </a:r>
            <a:endParaRPr lang="en-GB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Экспресс-тестирование в центрах доверия на базе общин</a:t>
            </a:r>
            <a:endParaRPr lang="en-GB" sz="16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Мобильные клиники</a:t>
            </a:r>
            <a:endParaRPr lang="en-GB" sz="16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Предложение тестирования в программах по обмену игл и шприцев</a:t>
            </a:r>
            <a:endParaRPr lang="en-GB" sz="16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Мобильные аутрич-программы для секс-работников, осуществляемые представителями этой группы.</a:t>
            </a:r>
            <a:endParaRPr lang="en-GB" sz="16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Услуги должны предлагаться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без осуждения</a:t>
            </a:r>
            <a:endParaRPr lang="en-GB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7F7F7F"/>
              </a:buClr>
            </a:pP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Рекомендуется проводить мероприятия</a:t>
            </a:r>
            <a:r>
              <a:rPr lang="en-GB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силами лиц одного круга,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напр.,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мероприятия по повышению информированности</a:t>
            </a:r>
            <a:r>
              <a:rPr lang="en-GB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(</a:t>
            </a: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для борьбы со стигмой и дискриминацией, информирования целевых групп о риске и рискованном поведении, установления контактов со службами тестирования и медицинской помощи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/>
            <a:endParaRPr lang="en-GB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2860675" y="6388100"/>
            <a:ext cx="617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7F7F7F"/>
                </a:solidFill>
              </a:rPr>
              <a:t>Европейское региональное бюро ВОЗ</a:t>
            </a:r>
            <a:r>
              <a:rPr lang="en-GB" sz="1000">
                <a:solidFill>
                  <a:srgbClr val="7F7F7F"/>
                </a:solidFill>
              </a:rPr>
              <a:t>. </a:t>
            </a:r>
            <a:r>
              <a:rPr lang="ru-RU" sz="1000">
                <a:solidFill>
                  <a:srgbClr val="7F7F7F"/>
                </a:solidFill>
              </a:rPr>
              <a:t>Расширение тестирования и консультирования на ВИЧ в Европейском регионе ВОЗ, 2010</a:t>
            </a:r>
            <a:r>
              <a:rPr lang="en-GB" sz="1000">
                <a:solidFill>
                  <a:srgbClr val="7F7F7F"/>
                </a:solidFill>
              </a:rPr>
              <a:t>.</a:t>
            </a:r>
            <a:endParaRPr lang="da-DK" sz="10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2362200" y="192088"/>
            <a:ext cx="6372225" cy="10080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mtClean="0">
                <a:latin typeface="Arial" charset="0"/>
                <a:cs typeface="Arial" charset="0"/>
              </a:rPr>
              <a:t>Преодоление препятствий</a:t>
            </a:r>
            <a:r>
              <a:rPr lang="en-GB" smtClean="0">
                <a:latin typeface="Arial" charset="0"/>
                <a:cs typeface="Arial" charset="0"/>
              </a:rPr>
              <a:t> </a:t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Формирование нормального отношения к тестированию на ВИЧ</a:t>
            </a:r>
            <a:endParaRPr lang="da-DK" sz="2000" smtClean="0">
              <a:latin typeface="Arial" charset="0"/>
              <a:cs typeface="Arial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160588" y="1295401"/>
            <a:ext cx="6838950" cy="482441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Предлагать тестирование на ВИЧ в форме, приемлемой для пациентов</a:t>
            </a:r>
            <a:r>
              <a:rPr lang="en-US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во многих учреждениях, напр., 83% пациентов с острыми заболеваниями</a:t>
            </a: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Однако</a:t>
            </a:r>
            <a:r>
              <a:rPr lang="en-US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зачастую тестирование даже не предлагают</a:t>
            </a:r>
            <a:r>
              <a:rPr lang="en-US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,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напр.,</a:t>
            </a:r>
            <a:r>
              <a:rPr lang="en-US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только</a:t>
            </a:r>
            <a:r>
              <a:rPr lang="en-US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43%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больных туберкулезом прошли тестирование на ВИЧ</a:t>
            </a: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7F7F7F"/>
              </a:buClr>
            </a:pP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Большие различия между медработниками,</a:t>
            </a:r>
            <a:r>
              <a:rPr lang="en-US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предлагающими пройти тест на ВИЧ, напр., </a:t>
            </a:r>
            <a:r>
              <a:rPr lang="da-DK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45-88%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среди врачей</a:t>
            </a:r>
            <a:endParaRPr lang="da-DK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7F7F7F"/>
              </a:buClr>
            </a:pP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Упущенные возможности</a:t>
            </a:r>
            <a:r>
              <a:rPr lang="da-DK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тестирования на ВИЧ</a:t>
            </a:r>
            <a:endParaRPr lang="da-DK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7F7F7F"/>
              </a:buClr>
            </a:pP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Плановое</a:t>
            </a:r>
            <a:r>
              <a:rPr lang="en-US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(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автоматическое</a:t>
            </a:r>
            <a:r>
              <a:rPr lang="en-US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) </a:t>
            </a:r>
            <a:r>
              <a:rPr lang="ru-RU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тестирование</a:t>
            </a:r>
            <a:r>
              <a:rPr lang="en-US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приводит к повышению числа тестов – напр., 96% в женских консультациях в Соединенном Королевстве в 2010 году. </a:t>
            </a:r>
            <a:endParaRPr lang="da-DK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da-DK" sz="11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da-DK" sz="11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da-DK" sz="11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5702300" y="6119813"/>
            <a:ext cx="34147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da-DK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Ellis S et al. Clinical Medicine 2011; 11: 541-3.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da-DK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Thomas William S et al. Int J STD &amp; AIDS 2011; 22: 748-50.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Petlo T et al. Int J STD &amp; AIDS 2011; 22: 727-9.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National Antenatal Infections Screening Monitoring. HPA.</a:t>
            </a:r>
            <a:endParaRPr lang="da-DK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2479675" y="200025"/>
            <a:ext cx="62738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600" smtClean="0">
                <a:latin typeface="Arial" charset="0"/>
                <a:cs typeface="Arial" charset="0"/>
              </a:rPr>
              <a:t>Подходы к тестированию</a:t>
            </a:r>
            <a:r>
              <a:rPr lang="en-GB" smtClean="0">
                <a:latin typeface="Arial" charset="0"/>
                <a:cs typeface="Arial" charset="0"/>
              </a:rPr>
              <a:t/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Дополнительные тесты эффективны</a:t>
            </a:r>
            <a:endParaRPr lang="en-GB" sz="240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3" y="1752600"/>
            <a:ext cx="6678612" cy="4419600"/>
          </a:xfrm>
        </p:spPr>
        <p:txBody>
          <a:bodyPr/>
          <a:lstStyle/>
          <a:p>
            <a:r>
              <a:rPr lang="ru-RU" sz="2300" smtClean="0">
                <a:solidFill>
                  <a:srgbClr val="7F7F7F"/>
                </a:solidFill>
                <a:latin typeface="Arial" charset="0"/>
                <a:cs typeface="Arial" charset="0"/>
              </a:rPr>
              <a:t>По собственной инициативе</a:t>
            </a:r>
            <a:endParaRPr lang="en-US" sz="23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100" smtClean="0">
                <a:solidFill>
                  <a:srgbClr val="7F7F7F"/>
                </a:solidFill>
                <a:latin typeface="Arial" charset="0"/>
                <a:cs typeface="Arial" charset="0"/>
              </a:rPr>
              <a:t>В медицинских учреждениях</a:t>
            </a:r>
            <a:endParaRPr lang="en-US" sz="21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100" smtClean="0">
                <a:solidFill>
                  <a:srgbClr val="7F7F7F"/>
                </a:solidFill>
                <a:latin typeface="Arial" charset="0"/>
                <a:cs typeface="Arial" charset="0"/>
              </a:rPr>
              <a:t>В центрах (пунктах) тестирования на базе общин</a:t>
            </a:r>
            <a:endParaRPr lang="en-US" sz="21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/>
            <a:endParaRPr lang="en-US" sz="21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2300" smtClean="0">
                <a:solidFill>
                  <a:srgbClr val="7F7F7F"/>
                </a:solidFill>
                <a:latin typeface="Arial" charset="0"/>
                <a:cs typeface="Arial" charset="0"/>
              </a:rPr>
              <a:t>По инициативе медработников</a:t>
            </a:r>
            <a:endParaRPr lang="en-US" sz="23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Для всех</a:t>
            </a:r>
            <a:r>
              <a:rPr lang="en-US" smtClean="0">
                <a:solidFill>
                  <a:srgbClr val="7F7F7F"/>
                </a:solidFill>
                <a:latin typeface="Arial" charset="0"/>
                <a:cs typeface="Arial" charset="0"/>
              </a:rPr>
              <a:t> (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нецелевой подход</a:t>
            </a:r>
            <a:r>
              <a:rPr lang="en-US" smtClean="0">
                <a:solidFill>
                  <a:srgbClr val="7F7F7F"/>
                </a:solidFill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Для подгрупп</a:t>
            </a:r>
            <a:r>
              <a:rPr lang="en-US" smtClean="0">
                <a:solidFill>
                  <a:srgbClr val="7F7F7F"/>
                </a:solidFill>
                <a:latin typeface="Arial" charset="0"/>
                <a:cs typeface="Arial" charset="0"/>
              </a:rPr>
              <a:t> (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целевой подход</a:t>
            </a:r>
            <a:r>
              <a:rPr lang="en-US" smtClean="0">
                <a:solidFill>
                  <a:srgbClr val="7F7F7F"/>
                </a:solidFill>
                <a:latin typeface="Arial" charset="0"/>
                <a:cs typeface="Arial" charset="0"/>
              </a:rPr>
              <a:t>)</a:t>
            </a:r>
          </a:p>
          <a:p>
            <a:pPr lvl="2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По этническому признаку, стране происхождения, сексуальной ориентации и т.п. </a:t>
            </a:r>
            <a:endParaRPr lang="en-US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2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Типы заболеваний, наблюдаемых у пациента</a:t>
            </a:r>
            <a:r>
              <a:rPr lang="en-US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endParaRPr lang="da-DK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mtClean="0">
                <a:latin typeface="Arial" charset="0"/>
                <a:cs typeface="Arial" charset="0"/>
              </a:rPr>
              <a:t>Преодоление препятствий</a:t>
            </a:r>
            <a:r>
              <a:rPr lang="en-GB" smtClean="0">
                <a:latin typeface="Arial" charset="0"/>
                <a:cs typeface="Arial" charset="0"/>
              </a:rPr>
              <a:t> </a:t>
            </a:r>
            <a:r>
              <a:rPr lang="en-GB" sz="3600" smtClean="0">
                <a:latin typeface="Arial" charset="0"/>
                <a:cs typeface="Arial" charset="0"/>
              </a:rPr>
              <a:t/>
            </a:r>
            <a:br>
              <a:rPr lang="en-GB" sz="36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Тестирование при наличии ВИЧ-индикаторных заболеваний</a:t>
            </a:r>
            <a:endParaRPr lang="en-GB" sz="2000" smtClean="0">
              <a:latin typeface="Arial" charset="0"/>
              <a:cs typeface="Arial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Подход, с помощью которого медработникам рекомендуется тестировать больше пациентов при возникновении </a:t>
            </a:r>
            <a:r>
              <a:rPr lang="ru-RU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подозрения на ВИЧ</a:t>
            </a:r>
            <a:r>
              <a:rPr lang="da-DK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В медучреждениях, где тестирование на ВИЧ не является стандартом медицинской практики, </a:t>
            </a:r>
            <a:r>
              <a:rPr lang="ru-RU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тестирование на ВИЧ следует предлагать </a:t>
            </a:r>
            <a:r>
              <a:rPr lang="ru-RU" sz="1800" b="1" dirty="0" err="1" smtClean="0">
                <a:solidFill>
                  <a:srgbClr val="009640"/>
                </a:solidFill>
                <a:latin typeface="Arial" charset="0"/>
                <a:cs typeface="Arial" charset="0"/>
              </a:rPr>
              <a:t>планово</a:t>
            </a:r>
            <a:r>
              <a:rPr lang="ru-RU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при наличии определенных симптомов</a:t>
            </a:r>
            <a:endParaRPr lang="en-GB" sz="18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Целый ряд заболеваний может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указывать на наличие </a:t>
            </a:r>
            <a:r>
              <a:rPr lang="ru-RU" sz="1800" b="1" dirty="0" err="1" smtClean="0">
                <a:solidFill>
                  <a:srgbClr val="009640"/>
                </a:solidFill>
                <a:latin typeface="Arial" charset="0"/>
                <a:cs typeface="Arial" charset="0"/>
              </a:rPr>
              <a:t>недиагностированной</a:t>
            </a:r>
            <a:r>
              <a:rPr lang="ru-RU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ВИЧ-инфекции</a:t>
            </a:r>
            <a:endParaRPr lang="en-GB" sz="1800" b="1" dirty="0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Доказано, что тестирование при этих «индикаторных заболеваниях» позволяет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выявлять ВИЧ на уровне выше среднего</a:t>
            </a:r>
            <a:r>
              <a:rPr lang="en-GB" sz="1800" b="1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и является экономически эффективным</a:t>
            </a:r>
            <a:endParaRPr lang="en-GB" sz="1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Полезные ресурсы</a:t>
            </a:r>
            <a:r>
              <a:rPr lang="en-GB" sz="1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ts val="475"/>
              </a:spcBef>
            </a:pPr>
            <a:r>
              <a:rPr lang="en-GB" sz="1600" dirty="0" smtClean="0">
                <a:solidFill>
                  <a:srgbClr val="7F7F7F"/>
                </a:solidFill>
                <a:latin typeface="Arial" charset="0"/>
                <a:cs typeface="Arial" charset="0"/>
                <a:hlinkClick r:id="rId3"/>
              </a:rPr>
              <a:t>HIV in Europe</a:t>
            </a:r>
            <a:r>
              <a:rPr lang="en-GB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: HIV Indicator Conditions: Guidance for Implementing HIV Testing in Adults in Health Care Settings (2012)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71775" y="6386513"/>
            <a:ext cx="6345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900"/>
              <a:t>ВИЧ в Европе. ВИЧ-индикаторные заболевания: Руководство по внедрению тестирования на ВИЧ у взрослых в условиях медицинских учреждений, 2012 </a:t>
            </a:r>
            <a:endParaRPr lang="en-GB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04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32896"/>
              </p:ext>
            </p:extLst>
          </p:nvPr>
        </p:nvGraphicFramePr>
        <p:xfrm>
          <a:off x="2339975" y="1933575"/>
          <a:ext cx="6732588" cy="3520758"/>
        </p:xfrm>
        <a:graphic>
          <a:graphicData uri="http://schemas.openxmlformats.org/drawingml/2006/table">
            <a:tbl>
              <a:tblPr/>
              <a:tblGrid>
                <a:gridCol w="2567305"/>
                <a:gridCol w="1371600"/>
                <a:gridCol w="1026160"/>
                <a:gridCol w="1767523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Лица, прошедшие тест на ВИЧ (число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ВИЧ+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Распространен-ность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(95%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ДИ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3588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1.84 (1.42 – 2.34)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Индикаторные заболевания</a:t>
                      </a:r>
                      <a:endParaRPr kumimoji="0" lang="en-GB" sz="1100" b="1" i="0" u="sng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ИППП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764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4.06 (2.78 – 5.71)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Злокачественная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лимфома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344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0.26 (0.006 – 1.61)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Дисплазия или рак шейки матки/анального канала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542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0.37 (0.04 – 1.32)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Опоясывающий лишай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(HZV)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2.89 (1.07 – 6.21)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Гепатит В или С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0.36 (0.10 – 0.93)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Текущий мононуклеозный синдром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441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3.85 (2.26 – 6.10)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Необъяснимая лейкоцитопения/тромбоцитопения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3.19 (0.66 – 9.04)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Себорейный дерматит/экзантема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2.06 (0.25 – 7.24)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473" name="Title 1"/>
          <p:cNvSpPr txBox="1">
            <a:spLocks/>
          </p:cNvSpPr>
          <p:nvPr/>
        </p:nvSpPr>
        <p:spPr bwMode="auto">
          <a:xfrm>
            <a:off x="1928813" y="71438"/>
            <a:ext cx="72151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1D4EA2"/>
                </a:solidFill>
              </a:rPr>
              <a:t>Преодоление препятствий</a:t>
            </a:r>
            <a:r>
              <a:rPr lang="en-GB" sz="3200" b="1">
                <a:solidFill>
                  <a:srgbClr val="1D4EA2"/>
                </a:solidFill>
              </a:rPr>
              <a:t> </a:t>
            </a:r>
            <a:r>
              <a:rPr lang="en-GB" sz="3600" b="1">
                <a:solidFill>
                  <a:srgbClr val="1D4EA2"/>
                </a:solidFill>
              </a:rPr>
              <a:t/>
            </a:r>
            <a:br>
              <a:rPr lang="en-GB" sz="3600" b="1">
                <a:solidFill>
                  <a:srgbClr val="1D4EA2"/>
                </a:solidFill>
              </a:rPr>
            </a:br>
            <a:r>
              <a:rPr lang="ru-RU" sz="2000" b="1">
                <a:solidFill>
                  <a:srgbClr val="1D4EA2"/>
                </a:solidFill>
              </a:rPr>
              <a:t>Тестирование при наличии ВИЧ-индикаторных заболеваний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1D4EA2"/>
                </a:solidFill>
              </a:rPr>
              <a:t>Осуществимость и эффективность</a:t>
            </a:r>
            <a:endParaRPr lang="en-GB" sz="2000" b="1">
              <a:solidFill>
                <a:srgbClr val="1D4EA2"/>
              </a:solidFill>
            </a:endParaRPr>
          </a:p>
        </p:txBody>
      </p:sp>
      <p:graphicFrame>
        <p:nvGraphicFramePr>
          <p:cNvPr id="103506" name="Group 82"/>
          <p:cNvGraphicFramePr>
            <a:graphicFrameLocks noGrp="1"/>
          </p:cNvGraphicFramePr>
          <p:nvPr/>
        </p:nvGraphicFramePr>
        <p:xfrm>
          <a:off x="2328863" y="5419725"/>
          <a:ext cx="6743700" cy="944880"/>
        </p:xfrm>
        <a:graphic>
          <a:graphicData uri="http://schemas.openxmlformats.org/drawingml/2006/table">
            <a:tbl>
              <a:tblPr/>
              <a:tblGrid>
                <a:gridCol w="2111375"/>
                <a:gridCol w="992187"/>
                <a:gridCol w="942975"/>
                <a:gridCol w="1347788"/>
                <a:gridCol w="1349375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Север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Запад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Восток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Юг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тестов</a:t>
                      </a: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1288 (35.9)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459 (12.8)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1412 (39.4)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429 (12.0)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ВИЧ+ результатов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(0.6)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(1.5)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(1.6)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 (6.5)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71775" y="6524625"/>
            <a:ext cx="6345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Sullivan et al. Feasibility and Effectiveness of Indicator Condition-Guided Testing for HIV: Results from HIDES I (HIV Indicator Diseases across Europe Study). PLOS ONE 2013.</a:t>
            </a:r>
          </a:p>
        </p:txBody>
      </p:sp>
      <p:sp>
        <p:nvSpPr>
          <p:cNvPr id="103494" name="Content Placeholder 2"/>
          <p:cNvSpPr txBox="1">
            <a:spLocks/>
          </p:cNvSpPr>
          <p:nvPr/>
        </p:nvSpPr>
        <p:spPr bwMode="auto">
          <a:xfrm>
            <a:off x="2343150" y="1265238"/>
            <a:ext cx="64738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solidFill>
                  <a:srgbClr val="7F7F7F"/>
                </a:solidFill>
              </a:rPr>
              <a:t>Тестирование при наличии индикаторных заболеваний – эффективный метод целевого тестирования на ВИЧ</a:t>
            </a:r>
            <a:endParaRPr lang="en-GB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Content Placeholder 3" descr="Guidance do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527050"/>
            <a:ext cx="5648325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el 1"/>
          <p:cNvSpPr>
            <a:spLocks noGrp="1"/>
          </p:cNvSpPr>
          <p:nvPr>
            <p:ph type="title"/>
          </p:nvPr>
        </p:nvSpPr>
        <p:spPr>
          <a:xfrm>
            <a:off x="1439863" y="2879725"/>
            <a:ext cx="7200900" cy="1079500"/>
          </a:xfrm>
        </p:spPr>
        <p:txBody>
          <a:bodyPr/>
          <a:lstStyle/>
          <a:p>
            <a:pPr algn="ctr"/>
            <a:r>
              <a:rPr lang="ru-RU" dirty="0" smtClean="0">
                <a:latin typeface="Arial" charset="0"/>
                <a:cs typeface="Arial" charset="0"/>
              </a:rPr>
              <a:t>Мониторинг и оценка</a:t>
            </a: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el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  <a:cs typeface="Arial" charset="0"/>
              </a:rPr>
              <a:t>Мониторинг и оценка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/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Мониторинг и оценка (МиО) являются </a:t>
            </a:r>
            <a:r>
              <a:rPr lang="ru-RU" b="1" smtClean="0">
                <a:solidFill>
                  <a:srgbClr val="009640"/>
                </a:solidFill>
                <a:latin typeface="Arial" charset="0"/>
                <a:cs typeface="Arial" charset="0"/>
              </a:rPr>
              <a:t>важнейшим компонентом программы тестирования на ВИЧ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 и способствуют обеспечению высокого качества тестирования в рамках этой программы </a:t>
            </a:r>
            <a:endParaRPr lang="da-DK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7F7F7F"/>
              </a:buClr>
            </a:pP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При разработке системы МиО можно использовать специальные критерии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Осуществимость</a:t>
            </a: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Приемлемость</a:t>
            </a: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Результативность и экономическая эффективность</a:t>
            </a: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Охват целевых групп населения</a:t>
            </a:r>
          </a:p>
          <a:p>
            <a:pPr lvl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Устойчивость 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Rektangel 3"/>
          <p:cNvSpPr>
            <a:spLocks noChangeArrowheads="1"/>
          </p:cNvSpPr>
          <p:nvPr/>
        </p:nvSpPr>
        <p:spPr bwMode="auto">
          <a:xfrm>
            <a:off x="4427538" y="63976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ECDC, HIV testing: increasing uptake </a:t>
            </a:r>
          </a:p>
          <a:p>
            <a:pPr algn="r"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and effectiveness in the European Union,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160588" y="-165052"/>
            <a:ext cx="6838950" cy="1341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2900" dirty="0" smtClean="0">
                <a:latin typeface="Arial" charset="0"/>
                <a:cs typeface="Arial" charset="0"/>
              </a:rPr>
              <a:t/>
            </a:r>
            <a:br>
              <a:rPr lang="en-GB" sz="2900" dirty="0" smtClean="0">
                <a:latin typeface="Arial" charset="0"/>
                <a:cs typeface="Arial" charset="0"/>
              </a:rPr>
            </a:br>
            <a:r>
              <a:rPr lang="en-GB" sz="2900" dirty="0" smtClean="0">
                <a:latin typeface="Arial" charset="0"/>
                <a:cs typeface="Arial" charset="0"/>
              </a:rPr>
              <a:t/>
            </a:r>
            <a:br>
              <a:rPr lang="en-GB" sz="2900" dirty="0" smtClean="0">
                <a:latin typeface="Arial" charset="0"/>
                <a:cs typeface="Arial" charset="0"/>
              </a:rPr>
            </a:br>
            <a:r>
              <a:rPr lang="en-GB" sz="2900" dirty="0" smtClean="0">
                <a:latin typeface="Arial" charset="0"/>
                <a:cs typeface="Arial" charset="0"/>
              </a:rPr>
              <a:t> </a:t>
            </a:r>
            <a:r>
              <a:rPr lang="ru-RU" sz="2800" dirty="0" smtClean="0">
                <a:latin typeface="Arial" charset="0"/>
                <a:cs typeface="Arial" charset="0"/>
              </a:rPr>
              <a:t>Ситуация с ВИЧ в Европе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sz="2900" dirty="0" smtClean="0">
                <a:latin typeface="Arial" charset="0"/>
                <a:cs typeface="Arial" charset="0"/>
              </a:rPr>
              <a:t/>
            </a:r>
            <a:br>
              <a:rPr lang="en-GB" sz="29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Ежегодное число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новых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случаев ВИЧ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Европейский регион</a:t>
            </a:r>
            <a:r>
              <a:rPr lang="en-GB" sz="2000" dirty="0" smtClean="0">
                <a:latin typeface="Arial" charset="0"/>
                <a:cs typeface="Arial" charset="0"/>
              </a:rPr>
              <a:t> 2006-2010</a:t>
            </a:r>
            <a:r>
              <a:rPr lang="ru-RU" sz="2000" dirty="0" smtClean="0">
                <a:latin typeface="Arial" charset="0"/>
                <a:cs typeface="Arial" charset="0"/>
              </a:rPr>
              <a:t> гг.</a:t>
            </a: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27538" y="6581775"/>
            <a:ext cx="4681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 Bank &amp; WHO, HIV in the European Region, Policy Brief, 2013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2595399" y="5661025"/>
            <a:ext cx="6648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7F7F7F"/>
                </a:solidFill>
              </a:rPr>
              <a:t>Замедлилось развитие эпидемии в Западной и Центральной Европе, растет эпидемия ВИЧ в Восточной Европе и Центральной Азии</a:t>
            </a:r>
            <a:endParaRPr lang="da-DK" sz="1600" dirty="0">
              <a:solidFill>
                <a:srgbClr val="7F7F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78" y="1418897"/>
            <a:ext cx="6785011" cy="424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588" y="200025"/>
            <a:ext cx="6838950" cy="10795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smtClean="0">
                <a:latin typeface="Arial" charset="0"/>
                <a:cs typeface="Arial" charset="0"/>
              </a:rPr>
              <a:t>Мониторинг и оценка</a:t>
            </a:r>
            <a:r>
              <a:rPr lang="en-GB" smtClean="0">
                <a:latin typeface="Arial" charset="0"/>
                <a:cs typeface="Arial" charset="0"/>
              </a:rPr>
              <a:t> </a:t>
            </a:r>
            <a:r>
              <a:rPr lang="en-GB" sz="2900" smtClean="0">
                <a:latin typeface="Arial" charset="0"/>
                <a:cs typeface="Arial" charset="0"/>
              </a:rPr>
              <a:t/>
            </a:r>
            <a:br>
              <a:rPr lang="en-GB" sz="29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Примеры показателей для оценки местных инициатив по тестированию на ВИЧ с использованием специальных критериев</a:t>
            </a:r>
            <a:endParaRPr lang="en-GB" sz="2000" smtClean="0">
              <a:latin typeface="Arial" charset="0"/>
              <a:cs typeface="Arial" charset="0"/>
            </a:endParaRPr>
          </a:p>
        </p:txBody>
      </p:sp>
      <p:graphicFrame>
        <p:nvGraphicFramePr>
          <p:cNvPr id="110681" name="Group 8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294382"/>
              </p:ext>
            </p:extLst>
          </p:nvPr>
        </p:nvGraphicFramePr>
        <p:xfrm>
          <a:off x="2544763" y="1281113"/>
          <a:ext cx="6430962" cy="4973004"/>
        </p:xfrm>
        <a:graphic>
          <a:graphicData uri="http://schemas.openxmlformats.org/drawingml/2006/table">
            <a:tbl>
              <a:tblPr/>
              <a:tblGrid>
                <a:gridCol w="1478597"/>
                <a:gridCol w="495236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Критерии успеха проекта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Примеры показателей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</a:tr>
              <a:tr h="2270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Осуществимость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и % лиц, которым было предложено тестирование на ВИЧ 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лиц, с впервые установленным диагнозом, которые были успешно направлены в медицинские учреждения в течение трех месяцев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29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Приемлемость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и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%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обратившихся за тестом на ВИЧ (всего и среди групп высокого риска)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пациентом, согласных с тем, что предложение пройти тест на ВИЧ в этом учреждении было приемлемым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пациентов, готовых рассказать о своем рискованном поведении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сотрудников, сообщивших о препятствиях, мешающих предложить тестирование на ВИЧ в этом учреждении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сотрудников, сообщивших о конкретных потребностях в обучении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Результативность и экономическая эффективность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позитивных результатов (в целом и среди групп высокого риска)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 на персонал в связи с этим вмешательством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ресурсов в связи с этим вмешательством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Результаты моделирования экономической эффективности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Охват целевых групп населения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 высокого риска, прошедших тестирование на ВИЧ за последние 12 месяцев и знающих свой результат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позитивных результатов среди групп высокого риска, прошедших тестирование в этом учреждении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89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Устойчивость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и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обратившихся за тестом на ВИЧ (всего и среди групп высокого риска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 на персонал в связи с этим вмешательством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Стоимость ресурсов в связи с этим вмешательством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276" name="Tekstboks 4"/>
          <p:cNvSpPr txBox="1">
            <a:spLocks noChangeArrowheads="1"/>
          </p:cNvSpPr>
          <p:nvPr/>
        </p:nvSpPr>
        <p:spPr bwMode="auto">
          <a:xfrm>
            <a:off x="3535363" y="6580188"/>
            <a:ext cx="54911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ECDC, HIV testing: increasing uptake and effectiveness in the European Union, 2010.</a:t>
            </a:r>
            <a:endParaRPr lang="da-DK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2498725" y="249238"/>
            <a:ext cx="6500813" cy="79533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mtClean="0">
                <a:latin typeface="Arial" charset="0"/>
                <a:cs typeface="Arial" charset="0"/>
              </a:rPr>
              <a:t>Мониторинг и оценка</a:t>
            </a:r>
            <a:r>
              <a:rPr lang="en-GB" smtClean="0">
                <a:latin typeface="Arial" charset="0"/>
                <a:cs typeface="Arial" charset="0"/>
              </a:rPr>
              <a:t/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Примеры показателей для мониторинга на национальном уровне</a:t>
            </a:r>
            <a:endParaRPr lang="en-GB" sz="1800" smtClean="0">
              <a:latin typeface="Arial" charset="0"/>
              <a:cs typeface="Arial" charset="0"/>
            </a:endParaRPr>
          </a:p>
        </p:txBody>
      </p:sp>
      <p:graphicFrame>
        <p:nvGraphicFramePr>
          <p:cNvPr id="112714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848853"/>
              </p:ext>
            </p:extLst>
          </p:nvPr>
        </p:nvGraphicFramePr>
        <p:xfrm>
          <a:off x="2022750" y="1136706"/>
          <a:ext cx="6972464" cy="5094925"/>
        </p:xfrm>
        <a:graphic>
          <a:graphicData uri="http://schemas.openxmlformats.org/drawingml/2006/table">
            <a:tbl>
              <a:tblPr/>
              <a:tblGrid>
                <a:gridCol w="1178164"/>
                <a:gridCol w="5794300"/>
              </a:tblGrid>
              <a:tr h="250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Примеры показателей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Показатели процесса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Наличие национальных стратегий и рекомендаций по тестированию на ВИЧ, которые согласовываются с международными стандартами (ВОЗ/ЮНЭЙДС)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мужчин и женщин, прошедших тестирование в последние 12 месяцев и знающих свой результат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представителей групп высокого риска (МСМ, ПИН, мигранты), прошедших тестирование в последние 12 месяцев и знающих свой результат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беременных женщин, прошедших тестирование в последние 12 месяцев и знающих свой результат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больных ТБ, прошедших тестирование в последние 12 месяцев и знающих свой результат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больных ИППП, прошедших тестирование в последние 12 месяцев и знающих свой результат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и процент лиц, которым было предложено тестирование, в разбивке по учреждениям (в частности, пункты анонимного тестирования и учреждения первичной медицинской помощи)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Показатели результатов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Общее число новых диагнозов в разбивке по группам высокого риска, включая неизвестных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2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и % новых диагнозов, поставленных поздно, при 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CD4 &lt;200 (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целом и по группам высокого риска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и % новых диагнозов, поставленных поздно, при 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CD4 &lt;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0 (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целом и по группам высокого риска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и % новых диагнозов, поставленных поздно, при выявлении стадии СПИДа в момент обращения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целом и по группам высокого риска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новых случаев, которые были инфицированы недавно (с использованием метода 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RITA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или других алгоритмов сероконверсии</a:t>
                      </a: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впервые диагностированных лиц, успешно направленных на лечение в течение трех месяцев (в целом и по группам высокого риска)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Общее число и пропорция недиагностированных случаев инфекции</a:t>
                      </a:r>
                      <a:endParaRPr kumimoji="0" lang="en-GB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и пропорция представителей групп риска среди недиагностированных случаев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252" name="Tekstboks 5"/>
          <p:cNvSpPr txBox="1">
            <a:spLocks noChangeArrowheads="1"/>
          </p:cNvSpPr>
          <p:nvPr/>
        </p:nvSpPr>
        <p:spPr bwMode="auto">
          <a:xfrm>
            <a:off x="3643313" y="6537325"/>
            <a:ext cx="5448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ECDC, HIV testing: increasing uptake and effectiveness in the European Union, 2010.</a:t>
            </a:r>
            <a:endParaRPr lang="da-DK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el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  <a:cs typeface="Arial" charset="0"/>
              </a:rPr>
              <a:t>Мониторинг и оценка</a:t>
            </a:r>
            <a:r>
              <a:rPr lang="en-GB" smtClean="0">
                <a:latin typeface="Arial" charset="0"/>
                <a:cs typeface="Arial" charset="0"/>
              </a:rPr>
              <a:t> </a:t>
            </a:r>
            <a:r>
              <a:rPr lang="en-GB" sz="3300" smtClean="0">
                <a:latin typeface="Arial" charset="0"/>
                <a:cs typeface="Arial" charset="0"/>
              </a:rPr>
              <a:t/>
            </a:r>
            <a:br>
              <a:rPr lang="en-GB" sz="3300" smtClean="0"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Слайд-шаблон для страновых данных</a:t>
            </a:r>
            <a:endParaRPr lang="en-GB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Укажите здесь следующую информацию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eaLnBrk="1" hangingPunct="1"/>
            <a:r>
              <a:rPr lang="ru-RU" i="1" smtClean="0">
                <a:solidFill>
                  <a:srgbClr val="7F7F7F"/>
                </a:solidFill>
                <a:latin typeface="Arial" charset="0"/>
                <a:cs typeface="Arial" charset="0"/>
              </a:rPr>
              <a:t> Действует ли у Вас надежная система мониторинга и оценки? </a:t>
            </a:r>
            <a:endParaRPr lang="en-GB" i="1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endParaRPr lang="en-GB" i="1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ru-RU" i="1" smtClean="0">
                <a:solidFill>
                  <a:srgbClr val="7F7F7F"/>
                </a:solidFill>
                <a:latin typeface="Arial" charset="0"/>
                <a:cs typeface="Arial" charset="0"/>
              </a:rPr>
              <a:t> Какие критерии использовались при определении показателей? </a:t>
            </a:r>
            <a:endParaRPr lang="en-GB" i="1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endParaRPr lang="en-GB" i="1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ru-RU" i="1" smtClean="0">
                <a:solidFill>
                  <a:srgbClr val="7F7F7F"/>
                </a:solidFill>
                <a:latin typeface="Arial" charset="0"/>
                <a:cs typeface="Arial" charset="0"/>
              </a:rPr>
              <a:t> Полезные ресурсы</a:t>
            </a:r>
            <a:r>
              <a:rPr lang="en-GB" i="1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GB" i="1" smtClean="0">
                <a:solidFill>
                  <a:srgbClr val="7F7F7F"/>
                </a:solidFill>
                <a:latin typeface="Arial" charset="0"/>
                <a:cs typeface="Arial" charset="0"/>
                <a:hlinkClick r:id="rId3"/>
              </a:rPr>
              <a:t>ECDC</a:t>
            </a:r>
            <a:r>
              <a:rPr lang="en-GB" i="1" smtClean="0">
                <a:solidFill>
                  <a:srgbClr val="7F7F7F"/>
                </a:solidFill>
                <a:latin typeface="Arial" charset="0"/>
                <a:cs typeface="Arial" charset="0"/>
              </a:rPr>
              <a:t>: HIV testing: increasing uptake and effectiveness in the European Union (2010)</a:t>
            </a:r>
          </a:p>
          <a:p>
            <a:pPr marL="0" indent="0" eaLnBrk="1" hangingPunct="1"/>
            <a:endParaRPr lang="en-GB" i="1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1439863" y="2879725"/>
            <a:ext cx="7200900" cy="10795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Выводы</a:t>
            </a: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  <a:cs typeface="Arial" charset="0"/>
              </a:rPr>
              <a:t>Выводы</a:t>
            </a:r>
            <a:endParaRPr lang="da-DK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588" y="1603375"/>
            <a:ext cx="6838950" cy="4824413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Обоснование важности тестирования на ВИЧ (и своевременного лечения и ухода</a:t>
            </a:r>
            <a:r>
              <a:rPr lang="da-DK" smtClean="0">
                <a:solidFill>
                  <a:srgbClr val="7F7F7F"/>
                </a:solidFill>
                <a:latin typeface="Arial" charset="0"/>
                <a:cs typeface="Arial" charset="0"/>
              </a:rPr>
              <a:t>):</a:t>
            </a:r>
          </a:p>
          <a:p>
            <a:pPr lvl="1"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Снижается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smtClean="0">
                <a:solidFill>
                  <a:srgbClr val="009640"/>
                </a:solidFill>
                <a:latin typeface="Arial" charset="0"/>
                <a:cs typeface="Arial" charset="0"/>
              </a:rPr>
              <a:t>заболеваемость</a:t>
            </a:r>
            <a:r>
              <a:rPr lang="en-GB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и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smtClean="0">
                <a:solidFill>
                  <a:srgbClr val="009640"/>
                </a:solidFill>
                <a:latin typeface="Arial" charset="0"/>
                <a:cs typeface="Arial" charset="0"/>
              </a:rPr>
              <a:t>смертность</a:t>
            </a:r>
            <a:endParaRPr lang="en-GB" b="1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Снижается уровень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smtClean="0">
                <a:solidFill>
                  <a:srgbClr val="009640"/>
                </a:solidFill>
                <a:latin typeface="Arial" charset="0"/>
                <a:cs typeface="Arial" charset="0"/>
              </a:rPr>
              <a:t>дальнейшей передачи ВИЧ</a:t>
            </a:r>
            <a:endParaRPr lang="en-GB" b="1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Уменьшается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smtClean="0">
                <a:solidFill>
                  <a:srgbClr val="009640"/>
                </a:solidFill>
                <a:latin typeface="Arial" charset="0"/>
                <a:cs typeface="Arial" charset="0"/>
              </a:rPr>
              <a:t>экономическая нагрузка</a:t>
            </a:r>
            <a:r>
              <a:rPr lang="en-GB" b="1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на системы здравоохранения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endParaRPr lang="en-GB" sz="16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b="1" smtClean="0">
                <a:solidFill>
                  <a:srgbClr val="009640"/>
                </a:solidFill>
                <a:latin typeface="Arial" charset="0"/>
                <a:cs typeface="Arial" charset="0"/>
              </a:rPr>
              <a:t>Препятствия к тестированию на ВИЧ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могут существовать на трех разных уровнях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На уровне пациента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На уровне медработника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На институциональном/политическом уровне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da-DK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755650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Arial" charset="0"/>
                <a:cs typeface="Arial" charset="0"/>
              </a:rPr>
              <a:t>Выводы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425" y="862013"/>
            <a:ext cx="7140575" cy="5635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Необходимо проводить</a:t>
            </a:r>
            <a:r>
              <a:rPr lang="ru-RU" b="1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b="1" smtClean="0">
                <a:solidFill>
                  <a:srgbClr val="009640"/>
                </a:solidFill>
                <a:latin typeface="Arial" charset="0"/>
                <a:cs typeface="Arial" charset="0"/>
              </a:rPr>
              <a:t>целевые мероприятия</a:t>
            </a:r>
            <a:r>
              <a:rPr lang="ru-RU" b="1" smtClean="0">
                <a:solidFill>
                  <a:srgbClr val="7F7F7F"/>
                </a:solidFill>
                <a:latin typeface="Arial" charset="0"/>
                <a:cs typeface="Arial" charset="0"/>
              </a:rPr>
              <a:t>, 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направленные на группы повышенного риска ВИЧ-инфицирования </a:t>
            </a:r>
            <a:endParaRPr lang="en-GB" b="1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Необходимо </a:t>
            </a:r>
            <a:r>
              <a:rPr lang="ru-RU" b="1" smtClean="0">
                <a:solidFill>
                  <a:srgbClr val="009640"/>
                </a:solidFill>
                <a:latin typeface="Arial" charset="0"/>
                <a:cs typeface="Arial" charset="0"/>
              </a:rPr>
              <a:t>осуществлять национальные протоколы тестирования на ВИЧ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 с соблюдением этического подхода, основанного на соблюдении принципов прав человека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Обучение и повышение уровня информированности очень важны для </a:t>
            </a:r>
            <a:r>
              <a:rPr lang="ru-RU" b="1" smtClean="0">
                <a:solidFill>
                  <a:srgbClr val="009640"/>
                </a:solidFill>
                <a:latin typeface="Arial" charset="0"/>
                <a:cs typeface="Arial" charset="0"/>
              </a:rPr>
              <a:t>формирования нормального отношения к тестированию на ВИЧ в учреждениях системы здравоохранения</a:t>
            </a:r>
            <a:r>
              <a:rPr lang="en-GB" smtClean="0">
                <a:solidFill>
                  <a:srgbClr val="7F7F7F"/>
                </a:solidFill>
                <a:latin typeface="Arial" charset="0"/>
                <a:cs typeface="Arial" charset="0"/>
              </a:rPr>
              <a:t>, </a:t>
            </a: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например, за счет применения стратегий тестирования при наличии ВИЧ-индикаторных заболеваний 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Законы, которые ставят под угрозу мероприятия по профилактике ВИЧ, </a:t>
            </a:r>
            <a:r>
              <a:rPr lang="ru-RU" b="1" smtClean="0">
                <a:solidFill>
                  <a:srgbClr val="009640"/>
                </a:solidFill>
                <a:latin typeface="Arial" charset="0"/>
                <a:cs typeface="Arial" charset="0"/>
              </a:rPr>
              <a:t>должны быть отменены</a:t>
            </a:r>
            <a:endParaRPr lang="en-GB" b="1" smtClean="0">
              <a:solidFill>
                <a:srgbClr val="00964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7F7F7F"/>
                </a:solidFill>
                <a:latin typeface="Arial" charset="0"/>
                <a:cs typeface="Arial" charset="0"/>
              </a:rPr>
              <a:t>Необходимо внедрить системы мониторинга и </a:t>
            </a:r>
            <a:r>
              <a:rPr lang="ru-RU" b="1" smtClean="0">
                <a:solidFill>
                  <a:srgbClr val="009640"/>
                </a:solidFill>
                <a:latin typeface="Arial" charset="0"/>
                <a:cs typeface="Arial" charset="0"/>
              </a:rPr>
              <a:t>оценки</a:t>
            </a:r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180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Arial" charset="0"/>
                <a:cs typeface="Arial" charset="0"/>
              </a:rPr>
              <a:t>Примеры мероприятий по расширению тестирования на ВИЧ</a:t>
            </a:r>
            <a:endParaRPr lang="en-GB" sz="2800" smtClean="0">
              <a:latin typeface="Arial" charset="0"/>
              <a:cs typeface="Arial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160588" y="1439863"/>
            <a:ext cx="6838950" cy="482441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7F7F7F"/>
                </a:solidFill>
                <a:latin typeface="Arial" charset="0"/>
                <a:cs typeface="Arial" charset="0"/>
              </a:rPr>
              <a:t>Примеры инициатив по тестированию можно найти на веб-сайте</a:t>
            </a:r>
            <a:r>
              <a:rPr lang="en-GB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400" smtClean="0">
                <a:solidFill>
                  <a:srgbClr val="FF0000"/>
                </a:solidFill>
                <a:latin typeface="Arial" charset="0"/>
                <a:cs typeface="Arial" charset="0"/>
                <a:hlinkClick r:id="rId3"/>
              </a:rPr>
              <a:t>Европейской недели тестирования на ВИЧ </a:t>
            </a:r>
            <a:endParaRPr lang="en-GB" sz="24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ВИЧ-инфекция в Европе</a:t>
            </a:r>
            <a:r>
              <a:rPr lang="en-GB" sz="2900" dirty="0" smtClean="0">
                <a:latin typeface="Arial" charset="0"/>
                <a:cs typeface="Arial" charset="0"/>
              </a:rPr>
              <a:t/>
            </a:r>
            <a:br>
              <a:rPr lang="en-GB" sz="29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ВИЧ-инфекции,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диагностированные</a:t>
            </a:r>
            <a:r>
              <a:rPr lang="en-GB" sz="2000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в</a:t>
            </a:r>
            <a:r>
              <a:rPr lang="en-GB" sz="2000" dirty="0" smtClean="0">
                <a:latin typeface="Arial" charset="0"/>
                <a:cs typeface="Arial" charset="0"/>
              </a:rPr>
              <a:t> 2010</a:t>
            </a:r>
            <a:r>
              <a:rPr lang="ru-RU" sz="2000" dirty="0" smtClean="0">
                <a:latin typeface="Arial" charset="0"/>
                <a:cs typeface="Arial" charset="0"/>
              </a:rPr>
              <a:t> г.</a:t>
            </a:r>
            <a:r>
              <a:rPr lang="en-GB" sz="2000" dirty="0" smtClean="0">
                <a:latin typeface="Arial" charset="0"/>
                <a:cs typeface="Arial" charset="0"/>
              </a:rPr>
              <a:t> 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Европейский регион ВОЗ</a:t>
            </a: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1400" smtClean="0">
                <a:solidFill>
                  <a:srgbClr val="7F7F7F"/>
                </a:solidFill>
                <a:latin typeface="Arial" charset="0"/>
                <a:cs typeface="Arial" charset="0"/>
              </a:rPr>
              <a:t>В Западной Европе основным путем передачи ВИЧ являются половые контакты между МСМ</a:t>
            </a:r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r>
              <a:rPr lang="ru-RU" sz="1400" smtClean="0">
                <a:solidFill>
                  <a:srgbClr val="7F7F7F"/>
                </a:solidFill>
                <a:latin typeface="Arial" charset="0"/>
                <a:cs typeface="Arial" charset="0"/>
              </a:rPr>
              <a:t>Более того, несмотря на снижение числа новых инфекций в Западной Европе, последние данные за 2013 г. указывают на рост заболеваемости ВИЧ  среди МСМ в некоторых регионах Западной Европы.</a:t>
            </a:r>
            <a:endParaRPr lang="en-GB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2589" name="Group 61"/>
          <p:cNvGraphicFramePr>
            <a:graphicFrameLocks noGrp="1"/>
          </p:cNvGraphicFramePr>
          <p:nvPr/>
        </p:nvGraphicFramePr>
        <p:xfrm>
          <a:off x="2279650" y="1436688"/>
          <a:ext cx="6516688" cy="3130233"/>
        </p:xfrm>
        <a:graphic>
          <a:graphicData uri="http://schemas.openxmlformats.org/drawingml/2006/table">
            <a:tbl>
              <a:tblPr/>
              <a:tblGrid>
                <a:gridCol w="2760663"/>
                <a:gridCol w="1089025"/>
                <a:gridCol w="746125"/>
                <a:gridCol w="962025"/>
                <a:gridCol w="958850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Характеристики случаев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Европей-ский регион ВОЗ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Запад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Восток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Число случаев ВИЧ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118 335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25 659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2 478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90 198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100 000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населения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 случаев</a:t>
                      </a:r>
                      <a:endParaRPr kumimoji="0" lang="en-GB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Возраст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 15-24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лет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**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11.6%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17%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Женщины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38%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27%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42%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Путь передачи</a:t>
                      </a: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**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4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Гетеросексуальный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43%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24%***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24%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МСМ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29%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7%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ПИН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23%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Неизвестный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16%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4E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charset="0"/>
                          <a:cs typeface="Arial" charset="0"/>
                        </a:rPr>
                        <a:t>7%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87" name="Rektangel 5"/>
          <p:cNvSpPr>
            <a:spLocks noChangeArrowheads="1"/>
          </p:cNvSpPr>
          <p:nvPr/>
        </p:nvSpPr>
        <p:spPr bwMode="auto">
          <a:xfrm>
            <a:off x="2525713" y="5956300"/>
            <a:ext cx="66563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900">
                <a:solidFill>
                  <a:srgbClr val="7F7F7F"/>
                </a:solidFill>
              </a:rPr>
              <a:t>*</a:t>
            </a:r>
            <a:r>
              <a:rPr lang="ru-RU" sz="900">
                <a:solidFill>
                  <a:srgbClr val="7F7F7F"/>
                </a:solidFill>
              </a:rPr>
              <a:t>Из следующих стран не поступили данные</a:t>
            </a:r>
            <a:r>
              <a:rPr lang="en-GB" sz="900">
                <a:solidFill>
                  <a:srgbClr val="7F7F7F"/>
                </a:solidFill>
              </a:rPr>
              <a:t>: </a:t>
            </a:r>
            <a:r>
              <a:rPr lang="ru-RU" sz="900">
                <a:solidFill>
                  <a:srgbClr val="7F7F7F"/>
                </a:solidFill>
              </a:rPr>
              <a:t>Австрия, Лихтенштейн, Монако</a:t>
            </a:r>
            <a:endParaRPr lang="en-GB" sz="900">
              <a:solidFill>
                <a:srgbClr val="7F7F7F"/>
              </a:solidFill>
            </a:endParaRPr>
          </a:p>
          <a:p>
            <a:pPr algn="r"/>
            <a:r>
              <a:rPr lang="en-GB" sz="900">
                <a:solidFill>
                  <a:srgbClr val="7F7F7F"/>
                </a:solidFill>
              </a:rPr>
              <a:t>**</a:t>
            </a:r>
            <a:r>
              <a:rPr lang="ru-RU" sz="900">
                <a:solidFill>
                  <a:srgbClr val="7F7F7F"/>
                </a:solidFill>
              </a:rPr>
              <a:t>Не включены страны, не приславшие данных о возрасте и пути передачи</a:t>
            </a:r>
            <a:r>
              <a:rPr lang="en-GB" sz="900">
                <a:solidFill>
                  <a:srgbClr val="7F7F7F"/>
                </a:solidFill>
              </a:rPr>
              <a:t>.</a:t>
            </a:r>
          </a:p>
          <a:p>
            <a:pPr algn="r"/>
            <a:r>
              <a:rPr lang="en-GB" sz="900">
                <a:solidFill>
                  <a:srgbClr val="7F7F7F"/>
                </a:solidFill>
              </a:rPr>
              <a:t>***</a:t>
            </a:r>
            <a:r>
              <a:rPr lang="ru-RU" sz="900">
                <a:solidFill>
                  <a:srgbClr val="7F7F7F"/>
                </a:solidFill>
              </a:rPr>
              <a:t>Не включены выходцы из стран с генерализованными эпидемиями</a:t>
            </a:r>
            <a:r>
              <a:rPr lang="en-GB" sz="900">
                <a:solidFill>
                  <a:srgbClr val="7F7F7F"/>
                </a:solidFill>
              </a:rPr>
              <a:t>.</a:t>
            </a:r>
          </a:p>
          <a:p>
            <a:pPr algn="r"/>
            <a:r>
              <a:rPr lang="en-GB" sz="900">
                <a:solidFill>
                  <a:srgbClr val="7F7F7F"/>
                </a:solidFill>
              </a:rPr>
              <a:t>ECDC/WHO, HIV/AIDS Surveillance in Europe, 2010</a:t>
            </a:r>
          </a:p>
          <a:p>
            <a:pPr algn="r"/>
            <a:r>
              <a:rPr lang="en-US" sz="900">
                <a:solidFill>
                  <a:srgbClr val="7F7F7F"/>
                </a:solidFill>
              </a:rPr>
              <a:t>Phillips AN, et al. Increased HIV Incidence in Men Who Have Sex with Men Despite High Levels of ART-Induced Viral Suppression: Analysis of an Extensively Documented Epidemic. PLoS ONE, 2013</a:t>
            </a:r>
          </a:p>
          <a:p>
            <a:pPr algn="r"/>
            <a:endParaRPr lang="da-DK" sz="9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2170113" y="349250"/>
            <a:ext cx="6840537" cy="10795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ВИЧ-инфекция в Европе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sz="2900" dirty="0" smtClean="0">
                <a:latin typeface="Arial" charset="0"/>
                <a:cs typeface="Arial" charset="0"/>
              </a:rPr>
              <a:t/>
            </a:r>
            <a:br>
              <a:rPr lang="en-GB" sz="2900" dirty="0" smtClean="0">
                <a:latin typeface="Arial" charset="0"/>
                <a:cs typeface="Arial" charset="0"/>
              </a:rPr>
            </a:br>
            <a:r>
              <a:rPr lang="en-GB" sz="2900" dirty="0" smtClean="0"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ВИЧ-инфекция в стадии </a:t>
            </a:r>
            <a:r>
              <a:rPr lang="ru-RU" sz="2000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СПИДа </a:t>
            </a:r>
            <a:r>
              <a:rPr lang="en-GB" sz="2000" dirty="0" smtClean="0">
                <a:solidFill>
                  <a:srgbClr val="00964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в 2</a:t>
            </a:r>
            <a:r>
              <a:rPr lang="en-GB" sz="2000" dirty="0" smtClean="0">
                <a:latin typeface="Arial" charset="0"/>
                <a:cs typeface="Arial" charset="0"/>
              </a:rPr>
              <a:t>004–2010</a:t>
            </a:r>
            <a:r>
              <a:rPr lang="ru-RU" sz="2000" dirty="0" smtClean="0">
                <a:latin typeface="Arial" charset="0"/>
                <a:cs typeface="Arial" charset="0"/>
              </a:rPr>
              <a:t> гг.</a:t>
            </a:r>
            <a:r>
              <a:rPr lang="en-GB" sz="2000" dirty="0" smtClean="0">
                <a:latin typeface="Arial" charset="0"/>
                <a:cs typeface="Arial" charset="0"/>
              </a:rPr>
              <a:t/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ru-RU" sz="2000" dirty="0" smtClean="0">
                <a:latin typeface="Arial" charset="0"/>
                <a:cs typeface="Arial" charset="0"/>
              </a:rPr>
              <a:t>Европейский регион ВОЗ</a:t>
            </a:r>
            <a:endParaRPr lang="en-GB" sz="2000" dirty="0" smtClean="0">
              <a:latin typeface="Arial" charset="0"/>
              <a:cs typeface="Arial" charset="0"/>
            </a:endParaRPr>
          </a:p>
        </p:txBody>
      </p:sp>
      <p:sp>
        <p:nvSpPr>
          <p:cNvPr id="24578" name="Rektangel 5"/>
          <p:cNvSpPr>
            <a:spLocks noChangeArrowheads="1"/>
          </p:cNvSpPr>
          <p:nvPr/>
        </p:nvSpPr>
        <p:spPr bwMode="auto">
          <a:xfrm>
            <a:off x="5867400" y="6453188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900">
                <a:solidFill>
                  <a:srgbClr val="7F7F7F"/>
                </a:solidFill>
              </a:rPr>
              <a:t>ECDC/WHO, HIV/AIDS Surveillance in Europe, 2010</a:t>
            </a:r>
            <a:endParaRPr lang="da-DK" sz="900">
              <a:solidFill>
                <a:srgbClr val="7F7F7F"/>
              </a:solidFill>
            </a:endParaRPr>
          </a:p>
          <a:p>
            <a:pPr algn="r"/>
            <a:endParaRPr lang="en-GB" sz="900">
              <a:solidFill>
                <a:srgbClr val="7F7F7F"/>
              </a:solidFill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1474788" y="1220788"/>
            <a:ext cx="7669212" cy="4752975"/>
            <a:chOff x="1550087" y="1220442"/>
            <a:chExt cx="7668344" cy="4752527"/>
          </a:xfrm>
        </p:grpSpPr>
        <p:graphicFrame>
          <p:nvGraphicFramePr>
            <p:cNvPr id="4" name="Chart 14"/>
            <p:cNvGraphicFramePr/>
            <p:nvPr/>
          </p:nvGraphicFramePr>
          <p:xfrm>
            <a:off x="1550087" y="1220442"/>
            <a:ext cx="7668344" cy="4752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8718426" y="2455401"/>
              <a:ext cx="149208" cy="160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675567" y="3261775"/>
              <a:ext cx="149208" cy="160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 rot="16200000">
            <a:off x="597575" y="3203979"/>
            <a:ext cx="2867015" cy="277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7F7F7F"/>
                </a:solidFill>
              </a:rPr>
              <a:t>Число случаев на 100 000 населения</a:t>
            </a:r>
            <a:endParaRPr lang="en-GB" sz="1200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4073" y="2400582"/>
            <a:ext cx="94992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F7F7F"/>
                </a:solidFill>
              </a:rPr>
              <a:t>Запад</a:t>
            </a:r>
            <a:endParaRPr lang="en-GB" sz="1400" dirty="0">
              <a:solidFill>
                <a:srgbClr val="7F7F7F"/>
              </a:solidFill>
            </a:endParaRPr>
          </a:p>
          <a:p>
            <a:endParaRPr lang="en-GB" sz="400" dirty="0" smtClean="0">
              <a:solidFill>
                <a:srgbClr val="7F7F7F"/>
              </a:solidFill>
            </a:endParaRPr>
          </a:p>
          <a:p>
            <a:endParaRPr lang="en-GB" sz="200" dirty="0">
              <a:solidFill>
                <a:srgbClr val="7F7F7F"/>
              </a:solidFill>
            </a:endParaRPr>
          </a:p>
          <a:p>
            <a:r>
              <a:rPr lang="ru-RU" sz="1400" dirty="0" smtClean="0">
                <a:solidFill>
                  <a:srgbClr val="7F7F7F"/>
                </a:solidFill>
              </a:rPr>
              <a:t>ЕС/ЕЭЗ</a:t>
            </a:r>
            <a:endParaRPr lang="en-GB" sz="1400" dirty="0" smtClean="0">
              <a:solidFill>
                <a:srgbClr val="7F7F7F"/>
              </a:solidFill>
            </a:endParaRPr>
          </a:p>
          <a:p>
            <a:endParaRPr lang="en-GB" sz="400" dirty="0">
              <a:solidFill>
                <a:srgbClr val="7F7F7F"/>
              </a:solidFill>
            </a:endParaRPr>
          </a:p>
          <a:p>
            <a:r>
              <a:rPr lang="ru-RU" sz="1400" dirty="0" smtClean="0">
                <a:solidFill>
                  <a:srgbClr val="7F7F7F"/>
                </a:solidFill>
              </a:rPr>
              <a:t>Центр</a:t>
            </a:r>
            <a:endParaRPr lang="en-GB" sz="1400" dirty="0">
              <a:solidFill>
                <a:srgbClr val="7F7F7F"/>
              </a:solidFill>
            </a:endParaRPr>
          </a:p>
          <a:p>
            <a:endParaRPr lang="en-GB" sz="400" dirty="0">
              <a:solidFill>
                <a:srgbClr val="7F7F7F"/>
              </a:solidFill>
            </a:endParaRPr>
          </a:p>
          <a:p>
            <a:r>
              <a:rPr lang="ru-RU" sz="1400" dirty="0" smtClean="0">
                <a:solidFill>
                  <a:srgbClr val="7F7F7F"/>
                </a:solidFill>
              </a:rPr>
              <a:t>Восток</a:t>
            </a:r>
            <a:endParaRPr lang="en-GB" sz="14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160588" y="71438"/>
            <a:ext cx="6838950" cy="1081087"/>
          </a:xfrm>
        </p:spPr>
        <p:txBody>
          <a:bodyPr>
            <a:noAutofit/>
          </a:bodyPr>
          <a:lstStyle/>
          <a:p>
            <a:pPr algn="ctr"/>
            <a:r>
              <a:rPr lang="da-DK" dirty="0" smtClean="0">
                <a:latin typeface="Arial" charset="0"/>
                <a:cs typeface="Arial" charset="0"/>
              </a:rPr>
              <a:t/>
            </a:r>
            <a:br>
              <a:rPr lang="da-DK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>Рекомендации по тестированию на ВИЧ</a:t>
            </a:r>
            <a:endParaRPr lang="da-DK" dirty="0" smtClean="0">
              <a:latin typeface="Arial" charset="0"/>
              <a:cs typeface="Arial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968500" y="1176338"/>
            <a:ext cx="7031038" cy="5087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В Европейских рекомендациям по тестированию на ВИЧ рекомендуется:</a:t>
            </a: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1. </a:t>
            </a:r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Обеспечить добровольное, конфиденциальное и бесплатное тестирование на ВИЧ в различных организациях и учреждениях:</a:t>
            </a:r>
            <a:endParaRPr lang="en-US" sz="16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2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Предлагать плановое и всеобщее тестирование посетителям следующих учреждений:</a:t>
            </a:r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3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Венерологические клиники</a:t>
            </a:r>
            <a:endParaRPr lang="da-DK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3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Женские консультации</a:t>
            </a:r>
            <a:endParaRPr lang="da-DK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3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Клиники, где проводится прерывания беременности</a:t>
            </a:r>
            <a:endParaRPr lang="da-DK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3">
              <a:lnSpc>
                <a:spcPct val="90000"/>
              </a:lnSpc>
            </a:pPr>
            <a:r>
              <a:rPr lang="ru-RU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Службы, оказывающие помощь наркозависимым</a:t>
            </a:r>
            <a:endParaRPr lang="da-DK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Пациентам с клиническими признаками ВИЧ-индикаторных заболеваний, обращающимся в различные медицинские учреждения (напр., пациентам с туберкулезом, вирусным гепатитом и </a:t>
            </a:r>
            <a:r>
              <a:rPr lang="ru-RU" sz="160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лимфомой</a:t>
            </a:r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)</a:t>
            </a:r>
            <a:endParaRPr lang="en-US" sz="16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2">
              <a:lnSpc>
                <a:spcPct val="80000"/>
              </a:lnSpc>
            </a:pPr>
            <a:r>
              <a:rPr lang="ru-RU" sz="14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В негосударственных центрах тестирования/</a:t>
            </a:r>
            <a:r>
              <a:rPr lang="ru-RU" sz="1400" dirty="0" err="1" smtClean="0">
                <a:solidFill>
                  <a:srgbClr val="7F7F7F"/>
                </a:solidFill>
                <a:latin typeface="Arial" charset="0"/>
                <a:cs typeface="Arial" charset="0"/>
              </a:rPr>
              <a:t>аутрич</a:t>
            </a:r>
            <a:r>
              <a:rPr lang="ru-RU" sz="14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-работы, направленных на группы высокого риска, в удобно расположенных пунктах тестирования и с участием целевых групп.</a:t>
            </a:r>
            <a:r>
              <a:rPr lang="en-US" sz="14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da-DK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2. </a:t>
            </a:r>
            <a:r>
              <a:rPr lang="ru-RU" sz="16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Тщательный мониторинг и оценка</a:t>
            </a:r>
            <a:endParaRPr lang="da-DK" sz="16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da-DK" sz="16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en-US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endParaRPr lang="da-DK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3203575" y="5743575"/>
            <a:ext cx="591502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900">
                <a:solidFill>
                  <a:srgbClr val="7F7F7F"/>
                </a:solidFill>
              </a:rPr>
              <a:t>Расширение тестирования и консультирования на ВИЧ как обязательный компонент мероприятий по обеспечению всеобщего доступа к профилактике, лечению, уходу и поддержке при ВИЧ-инфекции в Европейском регионе ВОЗ Основы политики. Европейское региональное бюро ВОЗ 2010</a:t>
            </a:r>
            <a:r>
              <a:rPr lang="en-US" sz="900">
                <a:solidFill>
                  <a:srgbClr val="7F7F7F"/>
                </a:solidFill>
              </a:rPr>
              <a:t>.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900">
                <a:solidFill>
                  <a:srgbClr val="7F7F7F"/>
                </a:solidFill>
              </a:rPr>
              <a:t>Руководство по вопросам ВИЧ-тестирования и консультирования по инициативе медицинских работников в лечебно-профилактических учреждениях</a:t>
            </a:r>
            <a:r>
              <a:rPr lang="en-US" sz="900">
                <a:solidFill>
                  <a:srgbClr val="7F7F7F"/>
                </a:solidFill>
              </a:rPr>
              <a:t>. WC 503.1. 2007. </a:t>
            </a:r>
            <a:r>
              <a:rPr lang="ru-RU" sz="900">
                <a:solidFill>
                  <a:srgbClr val="7F7F7F"/>
                </a:solidFill>
              </a:rPr>
              <a:t>Женева</a:t>
            </a:r>
            <a:r>
              <a:rPr lang="en-US" sz="900">
                <a:solidFill>
                  <a:srgbClr val="7F7F7F"/>
                </a:solidFill>
              </a:rPr>
              <a:t>: </a:t>
            </a:r>
            <a:r>
              <a:rPr lang="ru-RU" sz="900">
                <a:solidFill>
                  <a:srgbClr val="7F7F7F"/>
                </a:solidFill>
              </a:rPr>
              <a:t>ВОЗ</a:t>
            </a:r>
            <a:r>
              <a:rPr lang="en-US" sz="900">
                <a:solidFill>
                  <a:srgbClr val="7F7F7F"/>
                </a:solidFill>
              </a:rPr>
              <a:t>.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900">
                <a:solidFill>
                  <a:srgbClr val="7F7F7F"/>
                </a:solidFill>
              </a:rPr>
              <a:t>.European Centre for Disease Prevention and Control. HIV testing: increasing uptake and effectiveness in the European Union. Stockholm: ECDC; 2010.</a:t>
            </a:r>
            <a:endParaRPr lang="da-DK" sz="9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2160588" y="0"/>
            <a:ext cx="6838950" cy="1081088"/>
          </a:xfrm>
        </p:spPr>
        <p:txBody>
          <a:bodyPr/>
          <a:lstStyle/>
          <a:p>
            <a:pPr algn="ctr"/>
            <a:r>
              <a:rPr lang="ru-RU" dirty="0" smtClean="0">
                <a:latin typeface="Arial" charset="0"/>
                <a:cs typeface="Arial" charset="0"/>
              </a:rPr>
              <a:t>Непрерывность АРТ</a:t>
            </a:r>
            <a:r>
              <a:rPr lang="da-DK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147888" y="1281113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rgbClr val="7F7F7F"/>
                </a:solidFill>
              </a:rPr>
              <a:t>Пример из Франции – обращаемость за АРТ, удержание на лечении и успех лечения</a:t>
            </a:r>
            <a:endParaRPr lang="da-DK">
              <a:solidFill>
                <a:srgbClr val="7F7F7F"/>
              </a:solidFill>
            </a:endParaRP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105083"/>
              </p:ext>
            </p:extLst>
          </p:nvPr>
        </p:nvGraphicFramePr>
        <p:xfrm>
          <a:off x="2459434" y="1796335"/>
          <a:ext cx="6921336" cy="469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206144" y="3817365"/>
            <a:ext cx="468312" cy="0"/>
          </a:xfrm>
          <a:prstGeom prst="straightConnector1">
            <a:avLst/>
          </a:prstGeom>
          <a:ln w="38100">
            <a:solidFill>
              <a:srgbClr val="7F7F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06368" y="3817365"/>
            <a:ext cx="468312" cy="0"/>
          </a:xfrm>
          <a:prstGeom prst="straightConnector1">
            <a:avLst/>
          </a:prstGeom>
          <a:ln w="38100">
            <a:solidFill>
              <a:srgbClr val="7F7F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30719" y="4179983"/>
            <a:ext cx="468312" cy="0"/>
          </a:xfrm>
          <a:prstGeom prst="straightConnector1">
            <a:avLst/>
          </a:prstGeom>
          <a:ln w="38100">
            <a:solidFill>
              <a:srgbClr val="7F7F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915709" y="4400707"/>
            <a:ext cx="468313" cy="0"/>
          </a:xfrm>
          <a:prstGeom prst="straightConnector1">
            <a:avLst/>
          </a:prstGeom>
          <a:ln w="38100">
            <a:solidFill>
              <a:srgbClr val="7F7F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TextBox 25"/>
          <p:cNvSpPr txBox="1">
            <a:spLocks noChangeArrowheads="1"/>
          </p:cNvSpPr>
          <p:nvPr/>
        </p:nvSpPr>
        <p:spPr bwMode="auto">
          <a:xfrm>
            <a:off x="2483831" y="2375152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7F7F7F"/>
                </a:solidFill>
              </a:rPr>
              <a:t>150</a:t>
            </a:r>
            <a:r>
              <a:rPr lang="ru-RU" sz="1400" dirty="0">
                <a:solidFill>
                  <a:srgbClr val="7F7F7F"/>
                </a:solidFill>
              </a:rPr>
              <a:t> </a:t>
            </a:r>
            <a:r>
              <a:rPr lang="en-GB" sz="1400" dirty="0">
                <a:solidFill>
                  <a:srgbClr val="7F7F7F"/>
                </a:solidFill>
              </a:rPr>
              <a:t>200</a:t>
            </a:r>
          </a:p>
        </p:txBody>
      </p:sp>
      <p:sp>
        <p:nvSpPr>
          <p:cNvPr id="28683" name="TextBox 26"/>
          <p:cNvSpPr txBox="1">
            <a:spLocks noChangeArrowheads="1"/>
          </p:cNvSpPr>
          <p:nvPr/>
        </p:nvSpPr>
        <p:spPr bwMode="auto">
          <a:xfrm>
            <a:off x="3683000" y="2922294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7F7F7F"/>
                </a:solidFill>
              </a:rPr>
              <a:t>121,400</a:t>
            </a:r>
          </a:p>
        </p:txBody>
      </p:sp>
      <p:sp>
        <p:nvSpPr>
          <p:cNvPr id="28684" name="TextBox 27"/>
          <p:cNvSpPr txBox="1">
            <a:spLocks noChangeArrowheads="1"/>
          </p:cNvSpPr>
          <p:nvPr/>
        </p:nvSpPr>
        <p:spPr bwMode="auto">
          <a:xfrm>
            <a:off x="4882278" y="3121992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7F7F7F"/>
                </a:solidFill>
              </a:rPr>
              <a:t>111</a:t>
            </a:r>
            <a:r>
              <a:rPr lang="ru-RU" sz="1400" dirty="0">
                <a:solidFill>
                  <a:srgbClr val="7F7F7F"/>
                </a:solidFill>
              </a:rPr>
              <a:t> </a:t>
            </a:r>
            <a:r>
              <a:rPr lang="en-GB" sz="1400" dirty="0">
                <a:solidFill>
                  <a:srgbClr val="7F7F7F"/>
                </a:solidFill>
              </a:rPr>
              <a:t>300</a:t>
            </a:r>
          </a:p>
        </p:txBody>
      </p:sp>
      <p:sp>
        <p:nvSpPr>
          <p:cNvPr id="28685" name="TextBox 28"/>
          <p:cNvSpPr txBox="1">
            <a:spLocks noChangeArrowheads="1"/>
          </p:cNvSpPr>
          <p:nvPr/>
        </p:nvSpPr>
        <p:spPr bwMode="auto">
          <a:xfrm>
            <a:off x="6065681" y="3408458"/>
            <a:ext cx="8651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7F7F7F"/>
                </a:solidFill>
              </a:rPr>
              <a:t>96</a:t>
            </a:r>
            <a:r>
              <a:rPr lang="ru-RU" sz="1400">
                <a:solidFill>
                  <a:srgbClr val="7F7F7F"/>
                </a:solidFill>
              </a:rPr>
              <a:t> </a:t>
            </a:r>
            <a:r>
              <a:rPr lang="en-GB" sz="1400">
                <a:solidFill>
                  <a:srgbClr val="7F7F7F"/>
                </a:solidFill>
              </a:rPr>
              <a:t>800</a:t>
            </a:r>
          </a:p>
        </p:txBody>
      </p:sp>
      <p:sp>
        <p:nvSpPr>
          <p:cNvPr id="28686" name="TextBox 29"/>
          <p:cNvSpPr txBox="1">
            <a:spLocks noChangeArrowheads="1"/>
          </p:cNvSpPr>
          <p:nvPr/>
        </p:nvSpPr>
        <p:spPr bwMode="auto">
          <a:xfrm>
            <a:off x="7342638" y="3632466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7F7F7F"/>
                </a:solidFill>
              </a:rPr>
              <a:t>84</a:t>
            </a:r>
            <a:r>
              <a:rPr lang="ru-RU" sz="1400">
                <a:solidFill>
                  <a:srgbClr val="7F7F7F"/>
                </a:solidFill>
              </a:rPr>
              <a:t> </a:t>
            </a:r>
            <a:r>
              <a:rPr lang="en-GB" sz="1400">
                <a:solidFill>
                  <a:srgbClr val="7F7F7F"/>
                </a:solidFill>
              </a:rPr>
              <a:t>200</a:t>
            </a:r>
          </a:p>
        </p:txBody>
      </p:sp>
      <p:sp>
        <p:nvSpPr>
          <p:cNvPr id="28687" name="TextBox 30"/>
          <p:cNvSpPr txBox="1">
            <a:spLocks noChangeArrowheads="1"/>
          </p:cNvSpPr>
          <p:nvPr/>
        </p:nvSpPr>
        <p:spPr bwMode="auto">
          <a:xfrm>
            <a:off x="3134706" y="3457002"/>
            <a:ext cx="5032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solidFill>
                  <a:srgbClr val="7F7F7F"/>
                </a:solidFill>
              </a:rPr>
              <a:t>51%</a:t>
            </a:r>
          </a:p>
        </p:txBody>
      </p:sp>
      <p:sp>
        <p:nvSpPr>
          <p:cNvPr id="28688" name="TextBox 31"/>
          <p:cNvSpPr txBox="1">
            <a:spLocks noChangeArrowheads="1"/>
          </p:cNvSpPr>
          <p:nvPr/>
        </p:nvSpPr>
        <p:spPr bwMode="auto">
          <a:xfrm>
            <a:off x="4434930" y="3457002"/>
            <a:ext cx="5032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solidFill>
                  <a:srgbClr val="7F7F7F"/>
                </a:solidFill>
              </a:rPr>
              <a:t>92%</a:t>
            </a:r>
          </a:p>
        </p:txBody>
      </p:sp>
      <p:sp>
        <p:nvSpPr>
          <p:cNvPr id="28689" name="TextBox 32"/>
          <p:cNvSpPr txBox="1">
            <a:spLocks noChangeArrowheads="1"/>
          </p:cNvSpPr>
          <p:nvPr/>
        </p:nvSpPr>
        <p:spPr bwMode="auto">
          <a:xfrm>
            <a:off x="5687856" y="3833908"/>
            <a:ext cx="504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solidFill>
                  <a:srgbClr val="7F7F7F"/>
                </a:solidFill>
              </a:rPr>
              <a:t>87%</a:t>
            </a:r>
          </a:p>
        </p:txBody>
      </p:sp>
      <p:sp>
        <p:nvSpPr>
          <p:cNvPr id="28690" name="TextBox 33"/>
          <p:cNvSpPr txBox="1">
            <a:spLocks noChangeArrowheads="1"/>
          </p:cNvSpPr>
          <p:nvPr/>
        </p:nvSpPr>
        <p:spPr bwMode="auto">
          <a:xfrm>
            <a:off x="6895072" y="4068919"/>
            <a:ext cx="503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solidFill>
                  <a:srgbClr val="7F7F7F"/>
                </a:solidFill>
              </a:rPr>
              <a:t>87%</a:t>
            </a:r>
          </a:p>
        </p:txBody>
      </p:sp>
      <p:sp>
        <p:nvSpPr>
          <p:cNvPr id="28691" name="Rektangel 5"/>
          <p:cNvSpPr>
            <a:spLocks noChangeArrowheads="1"/>
          </p:cNvSpPr>
          <p:nvPr/>
        </p:nvSpPr>
        <p:spPr bwMode="auto">
          <a:xfrm>
            <a:off x="5867400" y="6623050"/>
            <a:ext cx="3276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900">
                <a:solidFill>
                  <a:srgbClr val="7F7F7F"/>
                </a:solidFill>
              </a:rPr>
              <a:t>Supervie et al. Presentation. HIV in Europe, March2012</a:t>
            </a:r>
            <a:endParaRPr lang="da-DK" sz="900">
              <a:solidFill>
                <a:srgbClr val="7F7F7F"/>
              </a:solidFill>
            </a:endParaRPr>
          </a:p>
          <a:p>
            <a:pPr algn="r"/>
            <a:endParaRPr lang="en-GB" sz="9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9AE23"/>
    </a:accent1>
    <a:accent2>
      <a:srgbClr val="7CBDC1"/>
    </a:accent2>
    <a:accent3>
      <a:srgbClr val="9D8C57"/>
    </a:accent3>
    <a:accent4>
      <a:srgbClr val="BDCD00"/>
    </a:accent4>
    <a:accent5>
      <a:srgbClr val="0081B7"/>
    </a:accent5>
    <a:accent6>
      <a:srgbClr val="D6A026"/>
    </a:accent6>
    <a:hlink>
      <a:srgbClr val="000000"/>
    </a:hlink>
    <a:folHlink>
      <a:srgbClr val="000000"/>
    </a:folHlink>
  </a:clrScheme>
  <a:fontScheme name="ECDC_PowerPoint_Template_2009_rev_1_2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5876</TotalTime>
  <Words>5784</Words>
  <Application>Microsoft Office PowerPoint</Application>
  <PresentationFormat>On-screen Show (4:3)</PresentationFormat>
  <Paragraphs>692</Paragraphs>
  <Slides>56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Лист</vt:lpstr>
      <vt:lpstr>Диаграмма</vt:lpstr>
      <vt:lpstr>Сборник фактических данных  Для чего необходимо расширять тестирование на ВИЧ в Европе?</vt:lpstr>
      <vt:lpstr>Содержание</vt:lpstr>
      <vt:lpstr>Знай свою эпидемию ВИЧ-инфекция в Европе </vt:lpstr>
      <vt:lpstr>ВИЧ-инфекция в Европе Люди, живущие с ВИЧ</vt:lpstr>
      <vt:lpstr>   Ситуация с ВИЧ в Европе  Ежегодное число новых случаев ВИЧ  Европейский регион 2006-2010 гг.</vt:lpstr>
      <vt:lpstr>ВИЧ-инфекция в Европе ВИЧ-инфекции, диагностированные в 2010 г.   Европейский регион ВОЗ</vt:lpstr>
      <vt:lpstr>ВИЧ-инфекция в Европе   ВИЧ-инфекция в стадии СПИДа  в 2004–2010 гг. Европейский регион ВОЗ</vt:lpstr>
      <vt:lpstr> Рекомендации по тестированию на ВИЧ</vt:lpstr>
      <vt:lpstr>Непрерывность АРТ </vt:lpstr>
      <vt:lpstr>Знай свою эпидемию Шаблон для указания национальных данных</vt:lpstr>
      <vt:lpstr>Поздняя диагностика ВИЧ-инфекции </vt:lpstr>
      <vt:lpstr>      Что означает поздняя диагностика ВИЧ / позднее обращение за медицинской помощью при ВИЧ? </vt:lpstr>
      <vt:lpstr>  Поздняя диагностика в Европе</vt:lpstr>
      <vt:lpstr>Поздняя диагностика в Европе </vt:lpstr>
      <vt:lpstr>Поздняя диагностика в Европе</vt:lpstr>
      <vt:lpstr>Поздняя диагностика ВИЧ-инфекции Слайд-шаблон для введения национальных данных</vt:lpstr>
      <vt:lpstr>Характеристика лиц, поздно получивших диагноз ВИЧ </vt:lpstr>
      <vt:lpstr>Характеристика лиц с поздно установленным диагнозом</vt:lpstr>
      <vt:lpstr>Характеристика лиц с поздно установленным диагнозом</vt:lpstr>
      <vt:lpstr>Последствия поздней диагностики  </vt:lpstr>
      <vt:lpstr>Последствия поздней диагностики</vt:lpstr>
      <vt:lpstr>Последствия поздней диагностики Повышенная заболеваемость и смертность </vt:lpstr>
      <vt:lpstr>Последствия поздней диагностики Повышенная заболеваемость и смертность</vt:lpstr>
      <vt:lpstr>Преимущества ранней диагностики</vt:lpstr>
      <vt:lpstr>Последствия поздней диагностики  Более частая передача ВИЧ</vt:lpstr>
      <vt:lpstr>Последствия поздней диагностики  Более частая передача ВИЧ</vt:lpstr>
      <vt:lpstr>МСМ в Великобритании  Источник большинства новых инфекций – мужчины, не прошедшие тестирование</vt:lpstr>
      <vt:lpstr>Преимущества ранней диагностики Экономическая эффективность тестирования на ВИЧ</vt:lpstr>
      <vt:lpstr>Преимущества ранней диагностики Экономическая эффективность тестирования на ВИЧ</vt:lpstr>
      <vt:lpstr>Преимущества ранней диагностики Экономическая эффективность тестирования на ВИЧ</vt:lpstr>
      <vt:lpstr>PowerPoint Presentation</vt:lpstr>
      <vt:lpstr>Препятствия к тестированию на ВИЧ </vt:lpstr>
      <vt:lpstr>Препятствия к тестированию на ВИЧ</vt:lpstr>
      <vt:lpstr>Препятствия к тестированию на ВИЧ  На уровне пациента</vt:lpstr>
      <vt:lpstr>Препятствия к тестированию на ВИЧ  На уровне медицинского работника </vt:lpstr>
      <vt:lpstr>Препятствия к тестированию на ВИЧ  На институциональном/политическом уровне</vt:lpstr>
      <vt:lpstr>Препятствия к тестированию на ВИЧ Законы и политические системы, создающие благоприятную среду для МСМ (мужчин, имеющих половые контакты с мужчинами)</vt:lpstr>
      <vt:lpstr>Препятствия к тестированию на ВИЧ  Слайд-шаблон для страновых данных</vt:lpstr>
      <vt:lpstr>Преодоление препятствий к тестированию на ВИЧ </vt:lpstr>
      <vt:lpstr>Преодоление препятствий  Осуществление национальных рекомендаций по тестированию на ВИЧ</vt:lpstr>
      <vt:lpstr>Преодоление препятствий  Осуществление национальных рекомендаций по тестированию на ВИЧ</vt:lpstr>
      <vt:lpstr>Преодоление препятствий  Охват групп повышенного риска ВИЧ-инфекции</vt:lpstr>
      <vt:lpstr>Преодоление препятствий  Формирование нормального отношения к тестированию на ВИЧ</vt:lpstr>
      <vt:lpstr>Подходы к тестированию Дополнительные тесты эффективны</vt:lpstr>
      <vt:lpstr>Преодоление препятствий  Тестирование при наличии ВИЧ-индикаторных заболеваний</vt:lpstr>
      <vt:lpstr>PowerPoint Presentation</vt:lpstr>
      <vt:lpstr>PowerPoint Presentation</vt:lpstr>
      <vt:lpstr>Мониторинг и оценка</vt:lpstr>
      <vt:lpstr>Мониторинг и оценка</vt:lpstr>
      <vt:lpstr>Мониторинг и оценка  Примеры показателей для оценки местных инициатив по тестированию на ВИЧ с использованием специальных критериев</vt:lpstr>
      <vt:lpstr>Мониторинг и оценка Примеры показателей для мониторинга на национальном уровне</vt:lpstr>
      <vt:lpstr>Мониторинг и оценка  Слайд-шаблон для страновых данных</vt:lpstr>
      <vt:lpstr>Выводы</vt:lpstr>
      <vt:lpstr>Выводы</vt:lpstr>
      <vt:lpstr>Выводы</vt:lpstr>
      <vt:lpstr>Примеры мероприятий по расширению тестирования на ВИЧ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MarkScholey</dc:creator>
  <cp:lastModifiedBy>Hayley Mylroie</cp:lastModifiedBy>
  <cp:revision>383</cp:revision>
  <cp:lastPrinted>2013-09-17T08:38:50Z</cp:lastPrinted>
  <dcterms:created xsi:type="dcterms:W3CDTF">2012-10-10T13:14:55Z</dcterms:created>
  <dcterms:modified xsi:type="dcterms:W3CDTF">2013-10-22T10:41:43Z</dcterms:modified>
</cp:coreProperties>
</file>