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78" r:id="rId2"/>
    <p:sldId id="481" r:id="rId3"/>
    <p:sldId id="479" r:id="rId4"/>
    <p:sldId id="483" r:id="rId5"/>
    <p:sldId id="484" r:id="rId6"/>
    <p:sldId id="480" r:id="rId7"/>
    <p:sldId id="439" r:id="rId8"/>
    <p:sldId id="437" r:id="rId9"/>
    <p:sldId id="440" r:id="rId10"/>
    <p:sldId id="431" r:id="rId11"/>
    <p:sldId id="448" r:id="rId12"/>
    <p:sldId id="489" r:id="rId13"/>
    <p:sldId id="468" r:id="rId14"/>
    <p:sldId id="469" r:id="rId15"/>
    <p:sldId id="487" r:id="rId16"/>
    <p:sldId id="451" r:id="rId17"/>
    <p:sldId id="456" r:id="rId18"/>
    <p:sldId id="463" r:id="rId19"/>
    <p:sldId id="490" r:id="rId20"/>
    <p:sldId id="491" r:id="rId21"/>
    <p:sldId id="492" r:id="rId22"/>
    <p:sldId id="493" r:id="rId23"/>
    <p:sldId id="410" r:id="rId24"/>
    <p:sldId id="494" r:id="rId25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00"/>
    <a:srgbClr val="FF0505"/>
    <a:srgbClr val="FF9900"/>
    <a:srgbClr val="0099FF"/>
    <a:srgbClr val="00FFFF"/>
    <a:srgbClr val="00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78153" autoAdjust="0"/>
  </p:normalViewPr>
  <p:slideViewPr>
    <p:cSldViewPr>
      <p:cViewPr>
        <p:scale>
          <a:sx n="100" d="100"/>
          <a:sy n="100" d="100"/>
        </p:scale>
        <p:origin x="-420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3527433-347E-4B22-A2F8-39B84DDF2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78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B5F2AD3-5BA2-46C3-90EE-1D66068D5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247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FC3BC528-1D32-4C54-86BF-5D8F06FAD642}" type="slidenum">
              <a:rPr lang="ru-RU" sz="1200" smtClean="0">
                <a:latin typeface="Calibri" pitchFamily="34" charset="0"/>
              </a:rPr>
              <a:pPr eaLnBrk="1" hangingPunct="1"/>
              <a:t>1</a:t>
            </a:fld>
            <a:endParaRPr lang="ru-RU" sz="1200" smtClean="0">
              <a:latin typeface="Calibri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4D09612-E592-4ABF-89B1-6FC7CD13F6B8}" type="slidenum">
              <a:rPr lang="ru-RU" sz="1200" smtClean="0">
                <a:latin typeface="Calibri" pitchFamily="34" charset="0"/>
              </a:rPr>
              <a:pPr eaLnBrk="1" hangingPunct="1"/>
              <a:t>6</a:t>
            </a:fld>
            <a:endParaRPr lang="ru-RU" sz="1200" smtClean="0">
              <a:latin typeface="Calibri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701BDC-1050-43EC-B857-747F9269BF8F}" type="slidenum">
              <a:rPr lang="ru-RU" sz="1200" smtClean="0">
                <a:latin typeface="Arial" charset="0"/>
              </a:rPr>
              <a:pPr eaLnBrk="1" hangingPunct="1"/>
              <a:t>7</a:t>
            </a:fld>
            <a:endParaRPr lang="ru-RU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AF1F07-81E4-47F0-8C92-3304AFDB76AD}" type="slidenum">
              <a:rPr lang="en-US" sz="1200" smtClean="0">
                <a:latin typeface="Arial" charset="0"/>
              </a:rPr>
              <a:pPr eaLnBrk="1" hangingPunct="1"/>
              <a:t>11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F2AD3-5BA2-46C3-90EE-1D66068D519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426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F2AD3-5BA2-46C3-90EE-1D66068D519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426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F2AD3-5BA2-46C3-90EE-1D66068D5197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426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F2AD3-5BA2-46C3-90EE-1D66068D519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426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022D49-E66D-41A1-876F-1906C5493D30}" type="slidenum">
              <a:rPr lang="ru-RU" sz="1200" smtClean="0">
                <a:latin typeface="Arial" charset="0"/>
              </a:rPr>
              <a:pPr eaLnBrk="1" hangingPunct="1"/>
              <a:t>23</a:t>
            </a:fld>
            <a:endParaRPr lang="ru-RU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11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265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071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uk-U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4583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452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C296-2A91-4DEC-BF4D-03386E481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51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263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177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301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029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039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566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050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532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82184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uo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69724" y="1988839"/>
            <a:ext cx="7920037" cy="354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Calibri" pitchFamily="34" charset="0"/>
              </a:rPr>
              <a:t>Деятельность ВЦО ЛЖВ по расширению </a:t>
            </a:r>
            <a:r>
              <a:rPr lang="ru-RU" sz="25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Calibri" pitchFamily="34" charset="0"/>
              </a:rPr>
              <a:t>и </a:t>
            </a:r>
            <a:r>
              <a:rPr lang="ru-RU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Calibri" pitchFamily="34" charset="0"/>
              </a:rPr>
              <a:t>обеспечению </a:t>
            </a:r>
            <a:r>
              <a:rPr lang="ru-RU" sz="25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Calibri" pitchFamily="34" charset="0"/>
              </a:rPr>
              <a:t>устойчивого доступа к АРТ в </a:t>
            </a:r>
            <a:r>
              <a:rPr lang="ru-RU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Calibri" pitchFamily="34" charset="0"/>
              </a:rPr>
              <a:t>странах </a:t>
            </a:r>
            <a:r>
              <a:rPr lang="ru-RU" sz="25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Calibri" pitchFamily="34" charset="0"/>
              </a:rPr>
              <a:t>Восточной Европы и Центральной Азии</a:t>
            </a:r>
            <a:endParaRPr lang="en-US" sz="25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Calibri" pitchFamily="34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ВЦО ЛЖВ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ru-RU" sz="1500" i="1" dirty="0">
              <a:solidFill>
                <a:srgbClr val="7FB3F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ru-RU" sz="1400" i="1" dirty="0" smtClean="0">
                <a:latin typeface="+mj-lt"/>
              </a:rPr>
              <a:t>«</a:t>
            </a:r>
            <a:r>
              <a:rPr lang="ru-RU" sz="1400" dirty="0" smtClean="0">
                <a:latin typeface="+mj-lt"/>
              </a:rPr>
              <a:t>ВИЧ </a:t>
            </a:r>
            <a:r>
              <a:rPr lang="ru-RU" sz="1400" dirty="0">
                <a:latin typeface="+mj-lt"/>
              </a:rPr>
              <a:t>в Европе и соседних </a:t>
            </a:r>
            <a:r>
              <a:rPr lang="ru-RU" sz="1400" dirty="0" smtClean="0">
                <a:latin typeface="+mj-lt"/>
              </a:rPr>
              <a:t>странах</a:t>
            </a:r>
            <a:r>
              <a:rPr lang="ru-RU" sz="1400" i="1" dirty="0" smtClean="0">
                <a:latin typeface="+mj-lt"/>
              </a:rPr>
              <a:t>»</a:t>
            </a:r>
          </a:p>
          <a:p>
            <a:pPr algn="ctr">
              <a:defRPr/>
            </a:pPr>
            <a:r>
              <a:rPr lang="en-US" sz="1400" i="1" dirty="0" smtClean="0">
                <a:latin typeface="+mj-lt"/>
              </a:rPr>
              <a:t>2</a:t>
            </a:r>
            <a:r>
              <a:rPr lang="ru-RU" sz="1400" i="1" dirty="0" smtClean="0">
                <a:latin typeface="+mj-lt"/>
              </a:rPr>
              <a:t>5-</a:t>
            </a:r>
            <a:r>
              <a:rPr lang="en-US" sz="1400" i="1" dirty="0" smtClean="0">
                <a:latin typeface="+mj-lt"/>
              </a:rPr>
              <a:t>27</a:t>
            </a:r>
            <a:r>
              <a:rPr lang="ru-RU" sz="1400" i="1" dirty="0" smtClean="0">
                <a:latin typeface="+mj-lt"/>
              </a:rPr>
              <a:t> июля 2013, Клайпеда, Литва</a:t>
            </a:r>
            <a:endParaRPr lang="ru-RU" sz="1400" i="1" dirty="0">
              <a:latin typeface="+mj-lt"/>
            </a:endParaRPr>
          </a:p>
        </p:txBody>
      </p:sp>
      <p:pic>
        <p:nvPicPr>
          <p:cNvPr id="2050" name="Picture 2" descr="D:\vmedyk\Мои документы\ECUO Рабочие документы\Countries\00-Flags-2012\armenia_fluttering_flag_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675" y="980728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vmedyk\Мои документы\ECUO Рабочие документы\Countries\00-Flags-2012\azerbaijan_fluttering_flag_25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975115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vmedyk\Мои документы\ECUO Рабочие документы\Countries\00-Flags-2012\belarus_fluttering_flag_25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81" y="981211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vmedyk\Мои документы\ECUO Рабочие документы\Countries\00-Flags-2012\estonia_fluttering_flag_25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804" y="5807193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vmedyk\Мои документы\ECUO Рабочие документы\Countries\00-Flags-2012\georgia_fluttering_flag_25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636" y="981211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:\vmedyk\Мои документы\ECUO Рабочие документы\Countries\00-Flags-2012\kazakhstan_fluttering_flag_256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563" y="988607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:\vmedyk\Мои документы\ECUO Рабочие документы\Countries\00-Flags-2012\kyrgyzstan_fluttering_flag_256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670" y="975115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D:\vmedyk\Мои документы\ECUO Рабочие документы\Countries\00-Flags-2012\latvia_fluttering_flag_256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731" y="988607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D:\vmedyk\Мои документы\ECUO Рабочие документы\Countries\00-Flags-2012\lithuania_fluttering_flag_256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804" y="989090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D:\vmedyk\Мои документы\ECUO Рабочие документы\Countries\00-Flags-2012\moldova_fluttering_flag_256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753411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D:\vmedyk\Мои документы\ECUO Рабочие документы\Countries\00-Flags-2012\mongolia_fluttering_flag_256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675" y="5774699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D:\vmedyk\Мои документы\ECUO Рабочие документы\Countries\00-Flags-2012\poland_fluttering_flag_256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82" y="5774699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D:\vmedyk\Мои документы\ECUO Рабочие документы\Countries\00-Flags-2012\russia_fluttering_flag_256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636" y="5790829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D:\vmedyk\Мои документы\ECUO Рабочие документы\Countries\00-Flags-2012\tajikistan_fluttering_flag_256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743" y="5805264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D:\vmedyk\Мои документы\ECUO Рабочие документы\Countries\00-Flags-2012\ukraine_fluttering_flag_256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671" y="5805264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D:\vmedyk\Мои документы\ECUO Рабочие документы\Countries\00-Flags-2012\uzbekistan_fluttering_flag_256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044" y="5806603"/>
            <a:ext cx="960107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5561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997200"/>
            <a:ext cx="4206875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5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1143000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rgbClr val="008000"/>
                </a:solidFill>
              </a:rPr>
              <a:t/>
            </a:r>
            <a:br>
              <a:rPr lang="ru-RU" sz="4000" b="1" dirty="0" smtClean="0">
                <a:solidFill>
                  <a:srgbClr val="008000"/>
                </a:solidFill>
              </a:rPr>
            </a:br>
            <a:r>
              <a:rPr lang="ru-RU" sz="4000" b="1" dirty="0" smtClean="0">
                <a:solidFill>
                  <a:srgbClr val="008000"/>
                </a:solidFill>
              </a:rPr>
              <a:t>Цель стратегии ВЦО ЛЖВ</a:t>
            </a:r>
            <a:endParaRPr lang="uk-UA" sz="4000" b="1" dirty="0" smtClean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628775"/>
            <a:ext cx="8066088" cy="44973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ru-RU" sz="1800" dirty="0" smtClean="0"/>
          </a:p>
          <a:p>
            <a:pPr marL="0" indent="0" algn="just">
              <a:buFontTx/>
              <a:buNone/>
              <a:defRPr/>
            </a:pPr>
            <a:r>
              <a:rPr lang="ru-RU" sz="2200" b="1" dirty="0" smtClean="0"/>
              <a:t>К  2020 году в странах ВЕЦА, по инициативе сообщества ЛЖВ обеспечено 100% финансирование </a:t>
            </a:r>
            <a:r>
              <a:rPr lang="ru-RU" sz="2200" b="1" dirty="0" err="1" smtClean="0"/>
              <a:t>антиретровирусного</a:t>
            </a:r>
            <a:r>
              <a:rPr lang="ru-RU" sz="2200" b="1" dirty="0" smtClean="0"/>
              <a:t> лечения из государственного бюджета для всех ЛЖВ, кто в этом нуждается и его эффективное использование</a:t>
            </a:r>
            <a:endParaRPr lang="uk-UA" sz="2200" b="1" dirty="0" smtClean="0"/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7"/>
          <p:cNvSpPr>
            <a:spLocks noChangeArrowheads="1"/>
          </p:cNvSpPr>
          <p:nvPr/>
        </p:nvSpPr>
        <p:spPr bwMode="auto">
          <a:xfrm>
            <a:off x="251520" y="4725144"/>
            <a:ext cx="4968552" cy="1256514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50000"/>
            </a:schemeClr>
          </a:solidFill>
          <a:ln w="25400" algn="in">
            <a:solidFill>
              <a:srgbClr val="008080"/>
            </a:solidFill>
            <a:round/>
            <a:headEnd/>
            <a:tailEnd/>
          </a:ln>
          <a:effectLst>
            <a:innerShdw blurRad="114300">
              <a:schemeClr val="bg1">
                <a:lumMod val="75000"/>
              </a:schemeClr>
            </a:innerShdw>
          </a:effectLst>
        </p:spPr>
        <p:txBody>
          <a:bodyPr lIns="36576" tIns="36576" rIns="36576" bIns="36576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b="1" dirty="0">
                <a:solidFill>
                  <a:srgbClr val="FF6600"/>
                </a:solidFill>
                <a:cs typeface="Times New Roman" pitchFamily="18" charset="0"/>
              </a:rPr>
              <a:t>ПР 3: Организации ЛЖВ способны проводить эффективные общественные компании.</a:t>
            </a:r>
          </a:p>
        </p:txBody>
      </p:sp>
      <p:sp>
        <p:nvSpPr>
          <p:cNvPr id="6149" name="AutoShape 7"/>
          <p:cNvSpPr>
            <a:spLocks noChangeArrowheads="1"/>
          </p:cNvSpPr>
          <p:nvPr/>
        </p:nvSpPr>
        <p:spPr bwMode="auto">
          <a:xfrm>
            <a:off x="251520" y="2996952"/>
            <a:ext cx="4968552" cy="122508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5400" algn="in">
            <a:solidFill>
              <a:srgbClr val="008080"/>
            </a:solidFill>
            <a:round/>
            <a:headEnd/>
            <a:tailEnd/>
          </a:ln>
          <a:effectLst>
            <a:innerShdw blurRad="114300">
              <a:schemeClr val="bg1">
                <a:lumMod val="75000"/>
              </a:schemeClr>
            </a:innerShdw>
          </a:effectLst>
        </p:spPr>
        <p:txBody>
          <a:bodyPr lIns="36576" tIns="36576" rIns="36576" bIns="36576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b="1" dirty="0">
                <a:solidFill>
                  <a:schemeClr val="accent2"/>
                </a:solidFill>
                <a:cs typeface="Times New Roman" pitchFamily="18" charset="0"/>
              </a:rPr>
              <a:t>ПР 2: Государственное финансирование программ </a:t>
            </a:r>
            <a:r>
              <a:rPr lang="ru-RU" b="1" dirty="0" err="1">
                <a:solidFill>
                  <a:schemeClr val="accent2"/>
                </a:solidFill>
                <a:cs typeface="Times New Roman" pitchFamily="18" charset="0"/>
              </a:rPr>
              <a:t>АРВ-лечения</a:t>
            </a:r>
            <a:r>
              <a:rPr lang="ru-RU" b="1" dirty="0">
                <a:solidFill>
                  <a:schemeClr val="accent2"/>
                </a:solidFill>
                <a:cs typeface="Times New Roman" pitchFamily="18" charset="0"/>
              </a:rPr>
              <a:t> соответствует принципу «цена-качество». 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867400" y="1196975"/>
            <a:ext cx="2376488" cy="489585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  <a:alpha val="49803"/>
            </a:schemeClr>
          </a:solidFill>
          <a:ln w="25400" algn="in">
            <a:solidFill>
              <a:srgbClr val="00808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>
              <a:spcAft>
                <a:spcPts val="0"/>
              </a:spcAft>
              <a:defRPr/>
            </a:pPr>
            <a:r>
              <a:rPr lang="ru-RU" dirty="0"/>
              <a:t>           </a:t>
            </a:r>
            <a:r>
              <a:rPr lang="ru-RU" b="1" dirty="0">
                <a:solidFill>
                  <a:srgbClr val="FF0000"/>
                </a:solidFill>
              </a:rPr>
              <a:t>100% государственное финансирование АРВ лечения</a:t>
            </a:r>
          </a:p>
          <a:p>
            <a:pPr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его эффективное использование</a:t>
            </a:r>
          </a:p>
          <a:p>
            <a:pPr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по инициативе сообщества ЛЖВ </a:t>
            </a:r>
          </a:p>
          <a:p>
            <a:pPr>
              <a:spcAft>
                <a:spcPts val="0"/>
              </a:spcAft>
              <a:defRPr/>
            </a:pPr>
            <a:endParaRPr lang="uk-UA" b="1" dirty="0"/>
          </a:p>
        </p:txBody>
      </p:sp>
      <p:sp>
        <p:nvSpPr>
          <p:cNvPr id="11" name="AutoShape 12"/>
          <p:cNvSpPr txBox="1">
            <a:spLocks noChangeArrowheads="1"/>
          </p:cNvSpPr>
          <p:nvPr/>
        </p:nvSpPr>
        <p:spPr bwMode="auto">
          <a:xfrm>
            <a:off x="179388" y="1196975"/>
            <a:ext cx="4968875" cy="12954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  <a:alpha val="49803"/>
            </a:schemeClr>
          </a:solidFill>
          <a:ln w="25400" algn="in">
            <a:solidFill>
              <a:srgbClr val="008080"/>
            </a:solidFill>
            <a:round/>
            <a:headEnd/>
            <a:tailEnd/>
          </a:ln>
        </p:spPr>
        <p:txBody>
          <a:bodyPr lIns="36576" tIns="36576" rIns="36576" bIns="36576" anchor="ctr"/>
          <a:lstStyle/>
          <a:p>
            <a:pPr eaLnBrk="0" hangingPunct="0">
              <a:spcAft>
                <a:spcPts val="0"/>
              </a:spcAft>
              <a:defRPr/>
            </a:pPr>
            <a: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  <a:t/>
            </a:r>
            <a:b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</a:br>
            <a: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  <a:t/>
            </a:r>
            <a:b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</a:br>
            <a: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  <a:t/>
            </a:r>
            <a:b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</a:br>
            <a: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  <a:t>ПР 1: К 2015 году в регионе ВЕЦА АРВ-лечение в среднем финансируется не менее чем на 50% из государственного бюджета. </a:t>
            </a:r>
            <a:b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</a:br>
            <a:endParaRPr lang="ru-RU" b="1" i="1" kern="0" dirty="0">
              <a:solidFill>
                <a:schemeClr val="tx2"/>
              </a:solidFill>
              <a:latin typeface="+mn-lt"/>
              <a:ea typeface="+mj-ea"/>
              <a:cs typeface="Times New Roman" pitchFamily="18" charset="0"/>
            </a:endParaRPr>
          </a:p>
          <a:p>
            <a:pPr algn="ctr" eaLnBrk="0" hangingPunct="0">
              <a:spcAft>
                <a:spcPts val="0"/>
              </a:spcAft>
              <a:defRPr/>
            </a:pPr>
            <a:endParaRPr lang="ru-RU" sz="44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 txBox="1">
            <a:spLocks noChangeArrowheads="1"/>
          </p:cNvSpPr>
          <p:nvPr/>
        </p:nvSpPr>
        <p:spPr bwMode="auto">
          <a:xfrm>
            <a:off x="1619250" y="3141663"/>
            <a:ext cx="5473700" cy="12954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  <a:alpha val="49803"/>
            </a:schemeClr>
          </a:solidFill>
          <a:ln w="25400" algn="in">
            <a:solidFill>
              <a:srgbClr val="008080"/>
            </a:solidFill>
            <a:round/>
            <a:headEnd/>
            <a:tailEnd/>
          </a:ln>
        </p:spPr>
        <p:txBody>
          <a:bodyPr lIns="36576" tIns="36576" rIns="36576" bIns="36576" anchor="ctr"/>
          <a:lstStyle/>
          <a:p>
            <a:pPr algn="ctr" eaLnBrk="0" hangingPunct="0">
              <a:spcAft>
                <a:spcPts val="0"/>
              </a:spcAft>
              <a:defRPr/>
            </a:pPr>
            <a: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  <a:t/>
            </a:r>
            <a:b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</a:br>
            <a: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  <a:t/>
            </a:r>
            <a:b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</a:br>
            <a:r>
              <a:rPr lang="ru-RU" sz="1800" b="1" dirty="0">
                <a:solidFill>
                  <a:schemeClr val="accent2"/>
                </a:solidFill>
                <a:latin typeface="+mn-lt"/>
              </a:rPr>
              <a:t>инициирует обсуждение вопроса обеспечения доступа к АРТ среди всех ключевых партнеров и заинтересованных сторон</a:t>
            </a:r>
            <a:endParaRPr lang="ru-RU" sz="1800" b="1" dirty="0">
              <a:solidFill>
                <a:schemeClr val="accent2"/>
              </a:solidFill>
            </a:endParaRPr>
          </a:p>
          <a:p>
            <a:pPr algn="ctr" eaLnBrk="0" hangingPunct="0">
              <a:spcAft>
                <a:spcPts val="0"/>
              </a:spcAft>
              <a:defRPr/>
            </a:pPr>
            <a:endParaRPr lang="ru-RU" sz="44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AutoShape 12"/>
          <p:cNvSpPr txBox="1">
            <a:spLocks noChangeArrowheads="1"/>
          </p:cNvSpPr>
          <p:nvPr/>
        </p:nvSpPr>
        <p:spPr bwMode="auto">
          <a:xfrm>
            <a:off x="2484438" y="4941888"/>
            <a:ext cx="4032250" cy="1150937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  <a:alpha val="49803"/>
            </a:schemeClr>
          </a:solidFill>
          <a:ln w="25400" algn="in">
            <a:solidFill>
              <a:srgbClr val="008080"/>
            </a:solidFill>
            <a:round/>
            <a:headEnd/>
            <a:tailEnd/>
          </a:ln>
        </p:spPr>
        <p:txBody>
          <a:bodyPr lIns="36576" tIns="36576" rIns="36576" bIns="36576" anchor="ctr"/>
          <a:lstStyle/>
          <a:p>
            <a:pPr algn="ctr" eaLnBrk="0" hangingPunct="0">
              <a:spcAft>
                <a:spcPts val="0"/>
              </a:spcAft>
              <a:defRPr/>
            </a:pPr>
            <a: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  <a:t/>
            </a:r>
            <a:b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</a:br>
            <a: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  <a:t/>
            </a:r>
            <a:b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</a:br>
            <a:r>
              <a:rPr lang="ru-RU" sz="1800" b="1" dirty="0"/>
              <a:t> </a:t>
            </a:r>
            <a:r>
              <a:rPr lang="ru-RU" sz="1800" b="1" dirty="0">
                <a:solidFill>
                  <a:srgbClr val="FF6600"/>
                </a:solidFill>
              </a:rPr>
              <a:t>организации ЛЖВ – вдохновляющий </a:t>
            </a:r>
            <a:r>
              <a:rPr lang="ru-RU" sz="1800" b="1" dirty="0">
                <a:solidFill>
                  <a:srgbClr val="FF6600"/>
                </a:solidFill>
                <a:sym typeface="Wingdings" pitchFamily="2" charset="2"/>
              </a:rPr>
              <a:t>фактор </a:t>
            </a:r>
            <a:endParaRPr lang="ru-RU" sz="1800" b="1" dirty="0">
              <a:solidFill>
                <a:srgbClr val="FF6600"/>
              </a:solidFill>
            </a:endParaRPr>
          </a:p>
          <a:p>
            <a:pPr algn="ctr" eaLnBrk="0" hangingPunct="0">
              <a:spcAft>
                <a:spcPts val="0"/>
              </a:spcAft>
              <a:defRPr/>
            </a:pPr>
            <a:endParaRPr lang="ru-RU" sz="44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AutoShape 12"/>
          <p:cNvSpPr txBox="1">
            <a:spLocks noChangeArrowheads="1"/>
          </p:cNvSpPr>
          <p:nvPr/>
        </p:nvSpPr>
        <p:spPr bwMode="auto">
          <a:xfrm>
            <a:off x="395288" y="981075"/>
            <a:ext cx="7416800" cy="15843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  <a:alpha val="49803"/>
            </a:schemeClr>
          </a:solidFill>
          <a:ln w="25400" algn="in">
            <a:solidFill>
              <a:srgbClr val="008080"/>
            </a:solidFill>
            <a:round/>
            <a:headEnd/>
            <a:tailEnd/>
          </a:ln>
        </p:spPr>
        <p:txBody>
          <a:bodyPr lIns="36576" tIns="36576" rIns="36576" bIns="36576" anchor="ctr"/>
          <a:lstStyle/>
          <a:p>
            <a:pPr algn="ctr" eaLnBrk="0" hangingPunct="0">
              <a:spcAft>
                <a:spcPts val="0"/>
              </a:spcAft>
              <a:defRPr/>
            </a:pPr>
            <a: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  <a:t/>
            </a:r>
            <a:br>
              <a:rPr lang="ru-RU" b="1" kern="0" dirty="0">
                <a:solidFill>
                  <a:srgbClr val="008000"/>
                </a:solidFill>
                <a:latin typeface="+mn-lt"/>
                <a:ea typeface="+mj-ea"/>
                <a:cs typeface="Times New Roman" pitchFamily="18" charset="0"/>
              </a:rPr>
            </a:br>
            <a:endParaRPr lang="ru-RU" b="1" kern="0" dirty="0">
              <a:solidFill>
                <a:srgbClr val="008000"/>
              </a:solidFill>
              <a:latin typeface="+mn-lt"/>
              <a:ea typeface="+mj-ea"/>
              <a:cs typeface="Times New Roman" pitchFamily="18" charset="0"/>
            </a:endParaRPr>
          </a:p>
          <a:p>
            <a:pPr algn="ctr" eaLnBrk="0" hangingPunct="0">
              <a:spcAft>
                <a:spcPts val="0"/>
              </a:spcAft>
              <a:defRPr/>
            </a:pPr>
            <a:endParaRPr lang="ru-RU" b="1" kern="0" dirty="0">
              <a:solidFill>
                <a:srgbClr val="008000"/>
              </a:solidFill>
              <a:latin typeface="+mn-lt"/>
              <a:ea typeface="+mj-ea"/>
              <a:cs typeface="Times New Roman" pitchFamily="18" charset="0"/>
            </a:endParaRPr>
          </a:p>
          <a:p>
            <a:pPr algn="ctr" eaLnBrk="0" hangingPunct="0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  <a:latin typeface="+mn-lt"/>
              </a:rPr>
              <a:t>мобилизация существующих </a:t>
            </a:r>
          </a:p>
          <a:p>
            <a:pPr algn="ctr" eaLnBrk="0" hangingPunct="0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  <a:latin typeface="+mn-lt"/>
              </a:rPr>
              <a:t>финансовых и технических ресурсов </a:t>
            </a:r>
          </a:p>
          <a:p>
            <a:pPr algn="ctr" eaLnBrk="0" hangingPunct="0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  <a:latin typeface="+mn-lt"/>
              </a:rPr>
              <a:t>для обеспечения доступа к АРТ </a:t>
            </a:r>
          </a:p>
          <a:p>
            <a:pPr algn="ctr" eaLnBrk="0" hangingPunct="0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  <a:latin typeface="+mn-lt"/>
              </a:rPr>
              <a:t>за средства ГБ</a:t>
            </a:r>
          </a:p>
          <a:p>
            <a:pPr eaLnBrk="0" hangingPunct="0">
              <a:spcAft>
                <a:spcPts val="0"/>
              </a:spcAft>
              <a:defRPr/>
            </a:pPr>
            <a:r>
              <a:rPr lang="ru-RU" b="1" dirty="0">
                <a:solidFill>
                  <a:srgbClr val="008000"/>
                </a:solidFill>
                <a:latin typeface="+mn-lt"/>
              </a:rPr>
              <a:t> </a:t>
            </a:r>
          </a:p>
          <a:p>
            <a:pPr eaLnBrk="0" hangingPunct="0">
              <a:spcAft>
                <a:spcPts val="0"/>
              </a:spcAft>
              <a:defRPr/>
            </a:pPr>
            <a:endParaRPr lang="ru-RU" b="1" kern="0" dirty="0">
              <a:solidFill>
                <a:srgbClr val="C00000"/>
              </a:solidFill>
              <a:latin typeface="+mn-lt"/>
              <a:ea typeface="+mj-ea"/>
              <a:cs typeface="+mj-cs"/>
            </a:endParaRPr>
          </a:p>
          <a:p>
            <a:pPr eaLnBrk="0" hangingPunct="0">
              <a:spcAft>
                <a:spcPts val="0"/>
              </a:spcAft>
              <a:defRPr/>
            </a:pPr>
            <a:endParaRPr lang="ru-RU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36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7859216" cy="175594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5400" algn="in">
            <a:solidFill>
              <a:srgbClr val="008080"/>
            </a:solidFill>
            <a:round/>
            <a:headEnd/>
            <a:tailEnd/>
          </a:ln>
          <a:effectLst>
            <a:innerShdw blurRad="114300">
              <a:schemeClr val="bg1">
                <a:lumMod val="75000"/>
              </a:schemeClr>
            </a:innerShdw>
          </a:effectLst>
        </p:spPr>
        <p:txBody>
          <a:bodyPr lIns="36576" tIns="36576" rIns="36576" bIns="36576">
            <a:sp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FontTx/>
              <a:buNone/>
              <a:defRPr/>
            </a:pPr>
            <a:r>
              <a:rPr lang="ru-RU" sz="3600" b="1" dirty="0" smtClean="0">
                <a:solidFill>
                  <a:schemeClr val="accent2"/>
                </a:solidFill>
                <a:cs typeface="Times New Roman" pitchFamily="18" charset="0"/>
              </a:rPr>
              <a:t>ЦЕЛЕВАЯ  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FontTx/>
              <a:buNone/>
              <a:defRPr/>
            </a:pPr>
            <a:r>
              <a:rPr lang="ru-RU" sz="3600" b="1" dirty="0" smtClean="0">
                <a:solidFill>
                  <a:schemeClr val="accent2"/>
                </a:solidFill>
                <a:cs typeface="Times New Roman" pitchFamily="18" charset="0"/>
              </a:rPr>
              <a:t>ГРУППА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68313" y="908050"/>
            <a:ext cx="7848600" cy="5218113"/>
          </a:xfrm>
        </p:spPr>
        <p:txBody>
          <a:bodyPr/>
          <a:lstStyle/>
          <a:p>
            <a:pPr>
              <a:buFontTx/>
              <a:buNone/>
            </a:pPr>
            <a:r>
              <a:rPr lang="ru-RU" b="1" u="sng" dirty="0" smtClean="0">
                <a:solidFill>
                  <a:srgbClr val="008000"/>
                </a:solidFill>
              </a:rPr>
              <a:t>ЦЕЛЕВАЯ ГРУППА:</a:t>
            </a:r>
          </a:p>
          <a:p>
            <a:pPr algn="just">
              <a:buFontTx/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algn="just">
              <a:buFontTx/>
              <a:buNone/>
            </a:pPr>
            <a:r>
              <a:rPr lang="en-US" sz="2000" b="1" dirty="0" smtClean="0"/>
              <a:t>I. </a:t>
            </a:r>
            <a:r>
              <a:rPr lang="ru-RU" sz="2000" b="1" dirty="0" smtClean="0"/>
              <a:t>Лица, принимающие решения на государственном уровне: Президент, Премьер-министр, члены Парламента, профильные министры, чиновники и администраторы здравоохранения.  </a:t>
            </a:r>
            <a:endParaRPr lang="uk-UA" sz="2000" b="1" dirty="0" smtClean="0"/>
          </a:p>
          <a:p>
            <a:pPr algn="just">
              <a:buFontTx/>
              <a:buNone/>
            </a:pPr>
            <a:r>
              <a:rPr lang="ru-RU" sz="2000" b="1" dirty="0" smtClean="0"/>
              <a:t> </a:t>
            </a:r>
            <a:endParaRPr lang="uk-UA" sz="2000" b="1" dirty="0" smtClean="0"/>
          </a:p>
          <a:p>
            <a:pPr algn="just">
              <a:buFontTx/>
              <a:buNone/>
            </a:pPr>
            <a:r>
              <a:rPr lang="en-US" sz="2000" b="1" dirty="0" smtClean="0"/>
              <a:t>II.</a:t>
            </a:r>
            <a:r>
              <a:rPr lang="ru-RU" sz="2000" b="1" dirty="0" smtClean="0"/>
              <a:t> Целевая группа и потенциальные партнеры: международные организации и агентства, неправительственные национальные и региональные организации, </a:t>
            </a:r>
            <a:r>
              <a:rPr lang="ru-RU" sz="2000" b="1" dirty="0" err="1" smtClean="0"/>
              <a:t>пациентские</a:t>
            </a:r>
            <a:r>
              <a:rPr lang="ru-RU" sz="2000" b="1" dirty="0" smtClean="0"/>
              <a:t> организации, научное сообщество, юристы, общество.      </a:t>
            </a:r>
            <a:endParaRPr lang="uk-UA" sz="2000" b="1" dirty="0" smtClean="0"/>
          </a:p>
          <a:p>
            <a:endParaRPr lang="uk-UA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7859216" cy="169940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5400" algn="in">
            <a:solidFill>
              <a:srgbClr val="008080"/>
            </a:solidFill>
            <a:round/>
            <a:headEnd/>
            <a:tailEnd/>
          </a:ln>
          <a:effectLst>
            <a:innerShdw blurRad="114300">
              <a:schemeClr val="bg1">
                <a:lumMod val="75000"/>
              </a:schemeClr>
            </a:innerShdw>
          </a:effectLst>
        </p:spPr>
        <p:txBody>
          <a:bodyPr lIns="36576" tIns="36576" rIns="36576" bIns="36576">
            <a:sp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FontTx/>
              <a:buNone/>
              <a:defRPr/>
            </a:pPr>
            <a:r>
              <a:rPr lang="ru-RU" sz="3600" b="1" dirty="0" smtClean="0">
                <a:solidFill>
                  <a:schemeClr val="accent2"/>
                </a:solidFill>
                <a:cs typeface="Times New Roman" pitchFamily="18" charset="0"/>
              </a:rPr>
              <a:t>ОСНОВНЫЕ 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FontTx/>
              <a:buNone/>
              <a:defRPr/>
            </a:pPr>
            <a:r>
              <a:rPr lang="ru-RU" sz="3600" b="1" dirty="0" smtClean="0">
                <a:solidFill>
                  <a:schemeClr val="accent2"/>
                </a:solidFill>
                <a:cs typeface="Times New Roman" pitchFamily="18" charset="0"/>
              </a:rPr>
              <a:t>МЕРОПРИЯТИЯ </a:t>
            </a:r>
          </a:p>
        </p:txBody>
      </p:sp>
    </p:spTree>
    <p:extLst>
      <p:ext uri="{BB962C8B-B14F-4D97-AF65-F5344CB8AC3E}">
        <p14:creationId xmlns:p14="http://schemas.microsoft.com/office/powerpoint/2010/main" val="8379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136260" cy="4391893"/>
          </a:xfrm>
        </p:spPr>
        <p:txBody>
          <a:bodyPr/>
          <a:lstStyle/>
          <a:p>
            <a:pPr>
              <a:buFontTx/>
              <a:buNone/>
              <a:defRPr/>
            </a:pPr>
            <a:endParaRPr lang="ru-RU" sz="2000" b="1" i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/>
              <a:t>Участие </a:t>
            </a:r>
            <a:r>
              <a:rPr lang="ru-RU" sz="2000" b="1" dirty="0"/>
              <a:t>представителей организаций ЛЖВ в разработке, мониторинге и оценке Национального плана по ВИЧ/СПИД, включая </a:t>
            </a:r>
            <a:r>
              <a:rPr lang="ru-RU" sz="2000" b="1" dirty="0" err="1"/>
              <a:t>страновую</a:t>
            </a:r>
            <a:r>
              <a:rPr lang="ru-RU" sz="2000" b="1" dirty="0"/>
              <a:t> заявку в Глобальный Фонд по борьбе с ВИЧ/СПИД, Тб </a:t>
            </a:r>
            <a:endParaRPr lang="en-US" sz="2000" b="1" dirty="0" smtClean="0"/>
          </a:p>
          <a:p>
            <a:pPr>
              <a:defRPr/>
            </a:pPr>
            <a:endParaRPr lang="ru-RU" sz="2000" b="1" dirty="0" smtClean="0"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ru-RU" sz="2000" b="1" dirty="0" smtClean="0"/>
              <a:t>Участие представителей организаций ЛЖВ во всех этапах бюджетного цикла</a:t>
            </a:r>
          </a:p>
          <a:p>
            <a:pPr marL="457200" indent="-457200">
              <a:defRPr/>
            </a:pPr>
            <a:endParaRPr lang="ru-RU" sz="2000" b="1" dirty="0" smtClean="0"/>
          </a:p>
          <a:p>
            <a:pPr marL="457200" indent="-457200">
              <a:defRPr/>
            </a:pPr>
            <a:r>
              <a:rPr lang="ru-RU" sz="2000" b="1" dirty="0" smtClean="0">
                <a:cs typeface="Times New Roman" pitchFamily="18" charset="0"/>
              </a:rPr>
              <a:t>Мониторинг исполнения строки ГБ на ВИЧ/СПИД</a:t>
            </a:r>
          </a:p>
          <a:p>
            <a:pPr>
              <a:buFontTx/>
              <a:buNone/>
              <a:defRPr/>
            </a:pPr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19256" cy="292894"/>
          </a:xfrm>
        </p:spPr>
        <p:txBody>
          <a:bodyPr/>
          <a:lstStyle/>
          <a:p>
            <a:pPr algn="l"/>
            <a:r>
              <a:rPr lang="ru-RU" sz="2400" b="1" dirty="0">
                <a:solidFill>
                  <a:schemeClr val="accent6"/>
                </a:solidFill>
              </a:rPr>
              <a:t>ПР1: В регионе ВЕЦА АРВ лечение в </a:t>
            </a:r>
            <a:r>
              <a:rPr lang="ru-RU" sz="2400" b="1" dirty="0" smtClean="0">
                <a:solidFill>
                  <a:schemeClr val="accent6"/>
                </a:solidFill>
              </a:rPr>
              <a:t/>
            </a:r>
            <a:br>
              <a:rPr lang="ru-RU" sz="2400" b="1" dirty="0" smtClean="0">
                <a:solidFill>
                  <a:schemeClr val="accent6"/>
                </a:solidFill>
              </a:rPr>
            </a:br>
            <a:r>
              <a:rPr lang="ru-RU" sz="2400" b="1" dirty="0" smtClean="0">
                <a:solidFill>
                  <a:schemeClr val="accent6"/>
                </a:solidFill>
              </a:rPr>
              <a:t>среднем финансируется </a:t>
            </a:r>
            <a:r>
              <a:rPr lang="ru-RU" sz="2400" b="1" dirty="0">
                <a:solidFill>
                  <a:schemeClr val="accent6"/>
                </a:solidFill>
              </a:rPr>
              <a:t>не менее чем на 50% из государственного бюджета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19257" cy="648618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/>
                </a:solidFill>
                <a:cs typeface="Times New Roman" pitchFamily="18" charset="0"/>
              </a:rPr>
              <a:t>ПР 2: Государственное </a:t>
            </a:r>
            <a:br>
              <a:rPr lang="ru-RU" sz="2400" b="1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/>
                </a:solidFill>
                <a:cs typeface="Times New Roman" pitchFamily="18" charset="0"/>
              </a:rPr>
              <a:t>финансирование программ АРВ лечения соответствует принципу «цена-качество». </a:t>
            </a:r>
            <a:br>
              <a:rPr lang="ru-RU" sz="2400" b="1" dirty="0" smtClean="0">
                <a:solidFill>
                  <a:schemeClr val="accent2"/>
                </a:solidFill>
                <a:cs typeface="Times New Roman" pitchFamily="18" charset="0"/>
              </a:rPr>
            </a:br>
            <a:endParaRPr lang="uk-UA" sz="2400" dirty="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218487" cy="4568825"/>
          </a:xfrm>
        </p:spPr>
        <p:txBody>
          <a:bodyPr/>
          <a:lstStyle/>
          <a:p>
            <a:pPr algn="r">
              <a:buFontTx/>
              <a:buNone/>
            </a:pPr>
            <a:endParaRPr lang="ru-RU" sz="1800" b="1" i="1" u="sng" dirty="0" smtClean="0">
              <a:solidFill>
                <a:srgbClr val="008000"/>
              </a:solidFill>
              <a:cs typeface="Times New Roman" pitchFamily="18" charset="0"/>
            </a:endParaRPr>
          </a:p>
          <a:p>
            <a:r>
              <a:rPr lang="ru-RU" sz="2000" b="1" dirty="0" smtClean="0"/>
              <a:t>Переговоры с представителями фармацевтических компаний  по вопросу их привлечения на рынок страны/региона</a:t>
            </a:r>
          </a:p>
          <a:p>
            <a:pPr>
              <a:buFontTx/>
              <a:buNone/>
            </a:pPr>
            <a:endParaRPr lang="ru-RU" sz="2000" b="1" dirty="0" smtClean="0"/>
          </a:p>
          <a:p>
            <a:r>
              <a:rPr lang="ru-RU" sz="2000" b="1" dirty="0" smtClean="0"/>
              <a:t>Изучение ситуации о возможности использования гибких механизмов ТРИПС, а так же возможности проведения совместных закупок для некоторых стран региона ВЕЦА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Приведение национальной законодательной и нормативной базы (закон о закупках, ИС и т.д.) для обеспечения устойчивого доступа к АРТ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Проведение мониторинга бесперебойного доступа к АРТ</a:t>
            </a:r>
            <a:endParaRPr lang="uk-UA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836613"/>
            <a:ext cx="8362950" cy="647700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400" b="1" dirty="0" smtClean="0">
                <a:solidFill>
                  <a:schemeClr val="accent6"/>
                </a:solidFill>
                <a:latin typeface="+mn-lt"/>
                <a:cs typeface="Times New Roman" pitchFamily="18" charset="0"/>
              </a:rPr>
              <a:t>ПР 3: Организации ЛЖВ способны </a:t>
            </a:r>
            <a:br>
              <a:rPr lang="ru-RU" sz="2400" b="1" dirty="0" smtClean="0">
                <a:solidFill>
                  <a:schemeClr val="accent6"/>
                </a:solidFill>
                <a:latin typeface="+mn-lt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/>
                </a:solidFill>
                <a:latin typeface="+mn-lt"/>
                <a:cs typeface="Times New Roman" pitchFamily="18" charset="0"/>
              </a:rPr>
              <a:t>проводить эффективные общественные кампании.</a:t>
            </a:r>
            <a:r>
              <a:rPr lang="ru-RU" sz="2400" b="1" dirty="0" smtClean="0">
                <a:solidFill>
                  <a:srgbClr val="FF660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6600"/>
                </a:solidFill>
                <a:latin typeface="+mn-lt"/>
                <a:cs typeface="Times New Roman" pitchFamily="18" charset="0"/>
              </a:rPr>
            </a:br>
            <a:endParaRPr lang="uk-UA" sz="2400" dirty="0">
              <a:latin typeface="+mn-lt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002588" cy="4568825"/>
          </a:xfrm>
        </p:spPr>
        <p:txBody>
          <a:bodyPr/>
          <a:lstStyle/>
          <a:p>
            <a:endParaRPr lang="ru-RU" sz="1800" b="1" dirty="0" smtClean="0"/>
          </a:p>
          <a:p>
            <a:r>
              <a:rPr lang="ru-RU" sz="2000" b="1" dirty="0" smtClean="0"/>
              <a:t>Разработка национальных планов общественных кампаний в странах ВЕЦА</a:t>
            </a:r>
            <a:r>
              <a:rPr lang="ru-RU" sz="2000" b="1" i="1" dirty="0" smtClean="0"/>
              <a:t> </a:t>
            </a:r>
            <a:r>
              <a:rPr lang="ru-RU" sz="2000" b="1" dirty="0" smtClean="0"/>
              <a:t>  </a:t>
            </a:r>
          </a:p>
          <a:p>
            <a:pPr>
              <a:buFontTx/>
              <a:buNone/>
            </a:pPr>
            <a:endParaRPr lang="ru-RU" sz="2000" b="1" dirty="0" smtClean="0"/>
          </a:p>
          <a:p>
            <a:r>
              <a:rPr lang="ru-RU" sz="2000" b="1" dirty="0" smtClean="0"/>
              <a:t>Проведение обучающих семинаров, встреч и консультаций для представителей организаций - участниц ВЦО ЛЖВ, обмен лучшими практиками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Проведение </a:t>
            </a:r>
            <a:r>
              <a:rPr lang="ru-RU" sz="2000" b="1" dirty="0" err="1" smtClean="0"/>
              <a:t>адвокационных</a:t>
            </a:r>
            <a:r>
              <a:rPr lang="ru-RU" sz="2000" b="1" dirty="0" smtClean="0"/>
              <a:t> мероприятий (акций, круглых столов, пресс-конференций и т.д.)</a:t>
            </a:r>
          </a:p>
          <a:p>
            <a:pPr>
              <a:buFontTx/>
              <a:buNone/>
            </a:pPr>
            <a:endParaRPr lang="ru-RU" sz="2000" b="1" dirty="0" smtClean="0"/>
          </a:p>
          <a:p>
            <a:r>
              <a:rPr lang="ru-RU" sz="2000" b="1" dirty="0" smtClean="0"/>
              <a:t>Участие ЛЖВ в международных встречах, конференциях и других международных мероприятиях по обеспечению доступа к АРТ. </a:t>
            </a:r>
          </a:p>
          <a:p>
            <a:endParaRPr lang="uk-UA" sz="2000" dirty="0" smtClean="0"/>
          </a:p>
          <a:p>
            <a:pPr>
              <a:buFontTx/>
              <a:buNone/>
            </a:pPr>
            <a:endParaRPr lang="ru-RU" sz="2000" b="1" i="1" u="sng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endParaRPr lang="uk-UA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dirty="0" smtClean="0"/>
              <a:t>Результаты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1600" kern="1200" dirty="0" smtClean="0">
                <a:latin typeface="+mj-lt"/>
              </a:rPr>
              <a:t>В 2012 году ВЦО инициировал официальный запуск Региональной </a:t>
            </a:r>
            <a:r>
              <a:rPr lang="ru-RU" sz="1600" kern="1200" dirty="0" err="1" smtClean="0">
                <a:latin typeface="+mj-lt"/>
              </a:rPr>
              <a:t>адвокационной</a:t>
            </a:r>
            <a:r>
              <a:rPr lang="ru-RU" sz="1600" kern="1200" dirty="0" smtClean="0">
                <a:latin typeface="+mj-lt"/>
              </a:rPr>
              <a:t> кампании под названием «Здоровье можно купить, цена закладывается в бюджет», направленной на увеличение </a:t>
            </a:r>
            <a:r>
              <a:rPr lang="ru-RU" sz="1600" kern="1200" dirty="0" err="1" smtClean="0">
                <a:latin typeface="+mj-lt"/>
              </a:rPr>
              <a:t>госфинансирования</a:t>
            </a:r>
            <a:r>
              <a:rPr lang="ru-RU" sz="1600" kern="1200" dirty="0" smtClean="0">
                <a:latin typeface="+mj-lt"/>
              </a:rPr>
              <a:t>  закупок высококачественных АРВ препаратов и их эффективного использования</a:t>
            </a:r>
            <a:r>
              <a:rPr lang="en-US" sz="1600" kern="1200" dirty="0" smtClean="0">
                <a:latin typeface="+mj-lt"/>
              </a:rPr>
              <a:t>.</a:t>
            </a:r>
            <a:endParaRPr lang="uk-UA" sz="1600" kern="1200" dirty="0">
              <a:latin typeface="+mj-lt"/>
            </a:endParaRPr>
          </a:p>
          <a:p>
            <a:endParaRPr lang="ru-RU" sz="1400" b="1" dirty="0" smtClean="0">
              <a:latin typeface="+mj-lt"/>
            </a:endParaRPr>
          </a:p>
          <a:p>
            <a:endParaRPr lang="ru-RU" sz="1400" b="1" dirty="0">
              <a:latin typeface="+mj-lt"/>
            </a:endParaRPr>
          </a:p>
          <a:p>
            <a:endParaRPr lang="ru-RU" sz="1400" b="1" dirty="0" smtClean="0">
              <a:latin typeface="+mj-lt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36912"/>
            <a:ext cx="5256584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26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ВЦО ЛЖВ</a:t>
            </a:r>
            <a:endParaRPr lang="uk-UA" sz="4000" dirty="0">
              <a:solidFill>
                <a:srgbClr val="008000"/>
              </a:solidFill>
            </a:endParaRPr>
          </a:p>
        </p:txBody>
      </p:sp>
      <p:sp>
        <p:nvSpPr>
          <p:cNvPr id="5123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b="1" dirty="0" smtClean="0"/>
          </a:p>
          <a:p>
            <a:r>
              <a:rPr lang="ru-RU" sz="2400" b="1" dirty="0" smtClean="0"/>
              <a:t>Региональная сеть сетей людей, живущих с ВИЧ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ru-RU" sz="2400" b="1" dirty="0" smtClean="0"/>
              <a:t>Создано в 2005 году и официально зарегистрировано в октябре 2007 года </a:t>
            </a:r>
          </a:p>
          <a:p>
            <a:pPr marL="0" indent="0">
              <a:buNone/>
            </a:pPr>
            <a:endParaRPr lang="uk-UA" sz="2400" b="1" dirty="0" smtClean="0"/>
          </a:p>
          <a:p>
            <a:r>
              <a:rPr lang="ru-RU" sz="2400" b="1" dirty="0" smtClean="0"/>
              <a:t>Секретариат ВЦО ЛЖВ расположен в Киеве, Украина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2709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dirty="0" smtClean="0"/>
              <a:t>Результаты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147248" cy="4968552"/>
          </a:xfrm>
        </p:spPr>
        <p:txBody>
          <a:bodyPr/>
          <a:lstStyle/>
          <a:p>
            <a:endParaRPr lang="ru-RU" sz="1100" b="1" dirty="0" smtClean="0"/>
          </a:p>
          <a:p>
            <a:pPr lvl="0"/>
            <a:r>
              <a:rPr lang="ru-RU" sz="1600" dirty="0" smtClean="0"/>
              <a:t>Правительство Армении и Грузии </a:t>
            </a:r>
            <a:r>
              <a:rPr lang="en-US" sz="1600" dirty="0" smtClean="0"/>
              <a:t> </a:t>
            </a:r>
            <a:r>
              <a:rPr lang="ru-RU" sz="1600" dirty="0" smtClean="0"/>
              <a:t>в ответ на запуск региональной </a:t>
            </a:r>
            <a:r>
              <a:rPr lang="ru-RU" sz="1600" dirty="0" err="1" smtClean="0"/>
              <a:t>адвакационной</a:t>
            </a:r>
            <a:r>
              <a:rPr lang="ru-RU" sz="1600" dirty="0" smtClean="0"/>
              <a:t> кампании сделали официальное заявление, о том, что после ухода ГФ, все ЛЖВ, нуждающиеся в АРВ лечении, продолжат его получать. Также  было официально гарантировано, что лечение ЛЖВ  в этих странах будет бесплатным.</a:t>
            </a:r>
          </a:p>
          <a:p>
            <a:pPr marL="0" lvl="0" indent="0">
              <a:buNone/>
            </a:pPr>
            <a:endParaRPr lang="uk-UA" sz="1100" dirty="0" smtClean="0"/>
          </a:p>
          <a:p>
            <a:pPr lvl="0"/>
            <a:r>
              <a:rPr lang="ru-RU" sz="1600" dirty="0" smtClean="0"/>
              <a:t>В Армении организация ЛЖВ заручилась поддержкой Председателя постоянной комиссии по вопросам здравоохранения Парламента Армении, и нескольких депутатов в вопросе увеличения государственного финансирования на противодействие эпидемии ВИЧ.</a:t>
            </a:r>
            <a:endParaRPr lang="ru-RU" sz="1600" dirty="0"/>
          </a:p>
          <a:p>
            <a:r>
              <a:rPr lang="ru-RU" sz="1600" dirty="0" smtClean="0"/>
              <a:t>По инициативе ЛЖВ Грузии и Армении начат процесс по изменению Закона о ВИЧ/СПИДе, - внесения пункта о гарантировании бесплатного лечения ЛЖВ. </a:t>
            </a:r>
          </a:p>
          <a:p>
            <a:endParaRPr lang="ru-RU" sz="1100" dirty="0" smtClean="0"/>
          </a:p>
          <a:p>
            <a:pPr lvl="0"/>
            <a:r>
              <a:rPr lang="ru-RU" sz="1600" dirty="0" smtClean="0"/>
              <a:t>Было получено право на бесплатное размещение социальной рекламы в Белоруссии </a:t>
            </a:r>
            <a:r>
              <a:rPr lang="en-US" sz="1600" dirty="0" smtClean="0"/>
              <a:t> </a:t>
            </a:r>
            <a:r>
              <a:rPr lang="ru-RU" sz="1600" dirty="0" smtClean="0"/>
              <a:t>с </a:t>
            </a:r>
            <a:r>
              <a:rPr lang="ru-RU" sz="1600" dirty="0" err="1" smtClean="0"/>
              <a:t>мессаджами</a:t>
            </a:r>
            <a:r>
              <a:rPr lang="ru-RU" sz="1600" dirty="0" smtClean="0"/>
              <a:t> региональной кампании</a:t>
            </a:r>
            <a:r>
              <a:rPr lang="en-US" sz="1600" dirty="0" smtClean="0"/>
              <a:t>; </a:t>
            </a:r>
            <a:r>
              <a:rPr lang="ru-RU" sz="1600" dirty="0" smtClean="0"/>
              <a:t>разработан дизайн социальной рекламы, а также расставлены </a:t>
            </a:r>
            <a:r>
              <a:rPr lang="ru-RU" sz="1600" dirty="0" err="1" smtClean="0"/>
              <a:t>билборды</a:t>
            </a:r>
            <a:r>
              <a:rPr lang="ru-RU" sz="1600" dirty="0" smtClean="0"/>
              <a:t> во всех больших городах Белоруссии.</a:t>
            </a:r>
            <a:endParaRPr lang="uk-UA" sz="1100" dirty="0" smtClean="0"/>
          </a:p>
          <a:p>
            <a:pPr lvl="0"/>
            <a:r>
              <a:rPr lang="ru-RU" sz="1600" dirty="0" smtClean="0"/>
              <a:t>Лига ЛЖВ в Молдове  была включена в рабочую группу при Минздраве по доработке руководящих принципов АРВ-терапии на соответствие международным стандартам, а также вовлечена в процесс разработки нового закона о </a:t>
            </a:r>
            <a:r>
              <a:rPr lang="ru-RU" sz="1600" dirty="0" err="1" smtClean="0"/>
              <a:t>госзакупках</a:t>
            </a:r>
            <a:r>
              <a:rPr lang="ru-RU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9179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dirty="0" smtClean="0"/>
              <a:t>Результаты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100" b="1" dirty="0" smtClean="0"/>
          </a:p>
          <a:p>
            <a:pPr lvl="0"/>
            <a:r>
              <a:rPr lang="ru-RU" sz="1600" dirty="0" smtClean="0"/>
              <a:t>Представители Всероссийского объединения ЛЖВ  принимали участие в разработке Стратегии лекарственного обеспечения населения Российской Федерации до 2025 года и внесли ряд поправок, которые защищают права пациентов живущих с ВИЧ: проведение обязательной медицинской экспертизы препаратов-</a:t>
            </a:r>
            <a:r>
              <a:rPr lang="ru-RU" sz="1600" dirty="0" err="1" smtClean="0"/>
              <a:t>генериков</a:t>
            </a:r>
            <a:r>
              <a:rPr lang="ru-RU" sz="1600" dirty="0" smtClean="0"/>
              <a:t> и гарантирование бесплатного лечения ВИЧ-инфекции. На данный момент Стратегия находится на согласовании в Минюсте и Минфине. Ожидается, что программа будет принята в июле 2013 года.</a:t>
            </a:r>
          </a:p>
          <a:p>
            <a:pPr lvl="0"/>
            <a:endParaRPr lang="ru-RU" sz="1600" dirty="0"/>
          </a:p>
          <a:p>
            <a:pPr marL="0" lvl="0" indent="0">
              <a:buNone/>
            </a:pPr>
            <a:endParaRPr lang="ru-RU" sz="1600" dirty="0" smtClean="0"/>
          </a:p>
          <a:p>
            <a:pPr lvl="0"/>
            <a:r>
              <a:rPr lang="ru-RU" sz="1600" dirty="0" smtClean="0"/>
              <a:t>В рамках региональной </a:t>
            </a:r>
            <a:r>
              <a:rPr lang="ru-RU" sz="1600" dirty="0" err="1" smtClean="0"/>
              <a:t>адвокационной</a:t>
            </a:r>
            <a:r>
              <a:rPr lang="ru-RU" sz="1600" dirty="0" smtClean="0"/>
              <a:t> кампании, организация ЛЖВ в Азербайджане в тесном сотрудничестве с Национальным Центром СПИДа начала проводить мониторинг ситуации по регистрации АРВ препаратов.</a:t>
            </a:r>
          </a:p>
          <a:p>
            <a:pPr marL="0" lv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98647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dirty="0" smtClean="0"/>
              <a:t>Результаты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100" b="1" dirty="0" smtClean="0"/>
          </a:p>
          <a:p>
            <a:r>
              <a:rPr lang="ru-RU" sz="1600" kern="1200" dirty="0"/>
              <a:t>Проведено обучение лидеров организаций ЛЖВ в сферах Интеллектуальной собственности, и </a:t>
            </a:r>
            <a:r>
              <a:rPr lang="ru-RU" sz="1600" dirty="0"/>
              <a:t>Государственного финансирования программ лечения ВИЧ </a:t>
            </a:r>
            <a:r>
              <a:rPr lang="ru-RU" sz="1600" dirty="0" smtClean="0"/>
              <a:t>инфекции</a:t>
            </a:r>
          </a:p>
          <a:p>
            <a:endParaRPr lang="uk-UA" sz="1600" dirty="0"/>
          </a:p>
          <a:p>
            <a:pPr lvl="0"/>
            <a:r>
              <a:rPr lang="ru-RU" sz="1600" kern="1200" dirty="0" smtClean="0"/>
              <a:t>ВЦО провела правовую экспертизу законодательства Белоруссии, Грузии, Молдовы, а также Украины  об потенциальном использовании гибкостей ТРИПС. На основании разработанных рекомендаций были инициированы соответствующие </a:t>
            </a:r>
            <a:r>
              <a:rPr lang="ru-RU" sz="1600" kern="1200" dirty="0" err="1" smtClean="0"/>
              <a:t>адвакационные</a:t>
            </a:r>
            <a:r>
              <a:rPr lang="ru-RU" sz="1600" kern="1200" dirty="0" smtClean="0"/>
              <a:t> мероприятия.</a:t>
            </a:r>
          </a:p>
          <a:p>
            <a:pPr lvl="0"/>
            <a:endParaRPr lang="ru-RU" sz="1600" kern="1200" dirty="0"/>
          </a:p>
          <a:p>
            <a:pPr lvl="0"/>
            <a:r>
              <a:rPr lang="ru-RU" sz="1600" kern="1200" dirty="0" smtClean="0"/>
              <a:t>Разработан инструмент по адвокатированию увеличения государственного бюджета на программы лечения ВИЧ инфекции</a:t>
            </a:r>
          </a:p>
          <a:p>
            <a:pPr lvl="0"/>
            <a:endParaRPr lang="ru-RU" sz="1600" kern="1200" dirty="0" smtClean="0">
              <a:latin typeface="Arial" pitchFamily="34" charset="0"/>
            </a:endParaRPr>
          </a:p>
          <a:p>
            <a:pPr lvl="0"/>
            <a:endParaRPr lang="ru-RU" sz="1600" kern="1200" dirty="0">
              <a:latin typeface="Arial" pitchFamily="34" charset="0"/>
            </a:endParaRPr>
          </a:p>
          <a:p>
            <a:pPr lvl="0"/>
            <a:endParaRPr lang="uk-UA" sz="1600" kern="1200" dirty="0">
              <a:latin typeface="Arial" pitchFamily="34" charset="0"/>
            </a:endParaRPr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405433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https://encrypted-tbn1.gstatic.com/images?q=tbn:ANd9GcR1-FbsrXGQKO_fnb2bwsuNQtTuUGwdmWklECX03_4kHzCWs7G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772816"/>
            <a:ext cx="4915017" cy="3557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Спасибо!</a:t>
            </a:r>
            <a:endParaRPr lang="uk-UA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www.ecuo.org</a:t>
            </a:r>
            <a:r>
              <a:rPr lang="en-US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54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18487" cy="720725"/>
          </a:xfrm>
        </p:spPr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Участники ВЦО ЛЖВ -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организации 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ЛЖВ из 16 стран региона ВЕЦА</a:t>
            </a:r>
            <a:r>
              <a:rPr lang="uk-UA" sz="2200" dirty="0">
                <a:solidFill>
                  <a:srgbClr val="008000"/>
                </a:solidFill>
              </a:rPr>
              <a:t/>
            </a:r>
            <a:br>
              <a:rPr lang="uk-UA" sz="2200" dirty="0">
                <a:solidFill>
                  <a:srgbClr val="00800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uk-UA" dirty="0"/>
          </a:p>
        </p:txBody>
      </p:sp>
      <p:sp>
        <p:nvSpPr>
          <p:cNvPr id="6147" name="Содержимое 4"/>
          <p:cNvSpPr>
            <a:spLocks noGrp="1"/>
          </p:cNvSpPr>
          <p:nvPr>
            <p:ph sz="half" idx="1"/>
          </p:nvPr>
        </p:nvSpPr>
        <p:spPr>
          <a:xfrm>
            <a:off x="1263576" y="2205038"/>
            <a:ext cx="4100512" cy="3921125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sz="2200" b="1" dirty="0"/>
              <a:t>Азербайджан 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/>
              <a:t>Армения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/>
              <a:t>Беларусь 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/>
              <a:t>Грузия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/>
              <a:t>Казахстан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/>
              <a:t>Киргизстан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/>
              <a:t>Латвия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 smtClean="0"/>
              <a:t>Литва</a:t>
            </a:r>
            <a:endParaRPr lang="uk-UA" sz="2200" dirty="0"/>
          </a:p>
        </p:txBody>
      </p:sp>
      <p:sp>
        <p:nvSpPr>
          <p:cNvPr id="6148" name="Содержимое 5"/>
          <p:cNvSpPr>
            <a:spLocks noGrp="1"/>
          </p:cNvSpPr>
          <p:nvPr>
            <p:ph sz="half" idx="2"/>
          </p:nvPr>
        </p:nvSpPr>
        <p:spPr>
          <a:xfrm>
            <a:off x="5354315" y="2205038"/>
            <a:ext cx="3322141" cy="3921125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sz="2200" b="1" dirty="0"/>
              <a:t>Молдова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/>
              <a:t>Монголия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/>
              <a:t>Польша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/>
              <a:t>Россия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/>
              <a:t>Таджикистан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/>
              <a:t>Узбекистан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/>
              <a:t>Украина </a:t>
            </a:r>
            <a:endParaRPr lang="uk-UA" sz="2200" dirty="0"/>
          </a:p>
          <a:p>
            <a:pPr lvl="0">
              <a:buFont typeface="Wingdings" pitchFamily="2" charset="2"/>
              <a:buChar char="ü"/>
            </a:pPr>
            <a:r>
              <a:rPr lang="ru-RU" sz="2200" b="1" dirty="0"/>
              <a:t>Эстония 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217730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b="1" dirty="0" smtClean="0">
                <a:solidFill>
                  <a:srgbClr val="008000"/>
                </a:solidFill>
              </a:rPr>
              <a:t>Миссия</a:t>
            </a:r>
            <a:endParaRPr lang="uk-UA" sz="4000" b="1" dirty="0">
              <a:solidFill>
                <a:srgbClr val="008000"/>
              </a:solidFill>
            </a:endParaRPr>
          </a:p>
        </p:txBody>
      </p:sp>
      <p:sp>
        <p:nvSpPr>
          <p:cNvPr id="7" name="AutoShape 7"/>
          <p:cNvSpPr>
            <a:spLocks noGrp="1" noChangeArrowheads="1"/>
          </p:cNvSpPr>
          <p:nvPr>
            <p:ph idx="1"/>
          </p:nvPr>
        </p:nvSpPr>
        <p:spPr bwMode="auto">
          <a:xfrm>
            <a:off x="457200" y="1628800"/>
            <a:ext cx="7931224" cy="3866935"/>
          </a:xfrm>
          <a:prstGeom prst="roundRect">
            <a:avLst>
              <a:gd name="adj" fmla="val 16667"/>
            </a:avLst>
          </a:prstGeom>
          <a:solidFill>
            <a:schemeClr val="accent5">
              <a:alpha val="50000"/>
            </a:schemeClr>
          </a:solidFill>
          <a:ln w="25400" algn="in">
            <a:solidFill>
              <a:srgbClr val="008080"/>
            </a:solidFill>
            <a:round/>
            <a:headEnd/>
            <a:tailEnd/>
          </a:ln>
          <a:effectLst>
            <a:innerShdw blurRad="114300">
              <a:schemeClr val="bg1">
                <a:lumMod val="75000"/>
              </a:schemeClr>
            </a:innerShdw>
          </a:effectLst>
        </p:spPr>
        <p:txBody>
          <a:bodyPr wrap="square" lIns="36576" tIns="36576" rIns="36576" bIns="36576">
            <a:spAutoFit/>
          </a:bodyPr>
          <a:lstStyle/>
          <a:p>
            <a:pPr marL="0" indent="0" algn="just">
              <a:buNone/>
              <a:defRPr/>
            </a:pPr>
            <a:r>
              <a:rPr lang="ru-RU" dirty="0"/>
              <a:t>Благодаря эффективному партнерству и активным </a:t>
            </a:r>
            <a:r>
              <a:rPr lang="ru-RU" dirty="0" err="1"/>
              <a:t>адвокационным</a:t>
            </a:r>
            <a:r>
              <a:rPr lang="ru-RU" dirty="0"/>
              <a:t> усилиям повышено влияние сообщества ЛЖВ на расширение доступа к своевременному, комплексному и качественному лечению, уходу и поддержке для взрослых и детей, живущих с ВИЧ, в странах ВЕЦА. </a:t>
            </a:r>
          </a:p>
        </p:txBody>
      </p:sp>
    </p:spTree>
    <p:extLst>
      <p:ext uri="{BB962C8B-B14F-4D97-AF65-F5344CB8AC3E}">
        <p14:creationId xmlns:p14="http://schemas.microsoft.com/office/powerpoint/2010/main" val="33748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b="1" dirty="0" smtClean="0">
                <a:solidFill>
                  <a:srgbClr val="008000"/>
                </a:solidFill>
              </a:rPr>
              <a:t/>
            </a:r>
            <a:br>
              <a:rPr lang="ru-RU" sz="4000" b="1" dirty="0" smtClean="0">
                <a:solidFill>
                  <a:srgbClr val="008000"/>
                </a:solidFill>
              </a:rPr>
            </a:br>
            <a:r>
              <a:rPr lang="ru-RU" sz="4000" b="1" dirty="0" smtClean="0">
                <a:solidFill>
                  <a:srgbClr val="008000"/>
                </a:solidFill>
              </a:rPr>
              <a:t>Стратегическая задача </a:t>
            </a:r>
            <a:endParaRPr lang="uk-UA" sz="4000" b="1" dirty="0">
              <a:solidFill>
                <a:srgbClr val="008000"/>
              </a:solidFill>
            </a:endParaRPr>
          </a:p>
        </p:txBody>
      </p:sp>
      <p:sp>
        <p:nvSpPr>
          <p:cNvPr id="4" name="AutoShape 7"/>
          <p:cNvSpPr>
            <a:spLocks noGrp="1" noChangeArrowheads="1"/>
          </p:cNvSpPr>
          <p:nvPr>
            <p:ph idx="1"/>
          </p:nvPr>
        </p:nvSpPr>
        <p:spPr bwMode="auto">
          <a:xfrm>
            <a:off x="467544" y="2348880"/>
            <a:ext cx="7859216" cy="2805875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25400" algn="in">
            <a:solidFill>
              <a:srgbClr val="008080"/>
            </a:solidFill>
            <a:round/>
            <a:headEnd/>
            <a:tailEnd/>
          </a:ln>
          <a:effectLst>
            <a:innerShdw blurRad="114300">
              <a:schemeClr val="bg1">
                <a:lumMod val="75000"/>
              </a:schemeClr>
            </a:innerShdw>
          </a:effectLst>
        </p:spPr>
        <p:txBody>
          <a:bodyPr wrap="square" lIns="36576" tIns="36576" rIns="36576" bIns="36576">
            <a:spAutoFit/>
          </a:bodyPr>
          <a:lstStyle/>
          <a:p>
            <a:pPr marL="0" indent="0">
              <a:buNone/>
              <a:defRPr/>
            </a:pPr>
            <a:r>
              <a:rPr lang="ru-RU" dirty="0"/>
              <a:t>К 2015 году </a:t>
            </a:r>
            <a:r>
              <a:rPr lang="ru-RU" dirty="0" smtClean="0"/>
              <a:t>национальные </a:t>
            </a:r>
            <a:r>
              <a:rPr lang="ru-RU" dirty="0"/>
              <a:t>организации ЛЖВ </a:t>
            </a:r>
            <a:r>
              <a:rPr lang="ru-RU" dirty="0" smtClean="0"/>
              <a:t>реализуют </a:t>
            </a:r>
            <a:r>
              <a:rPr lang="ru-RU" dirty="0"/>
              <a:t>программы </a:t>
            </a:r>
            <a:r>
              <a:rPr lang="ru-RU" dirty="0" err="1"/>
              <a:t>адвокации</a:t>
            </a:r>
            <a:r>
              <a:rPr lang="ru-RU" dirty="0"/>
              <a:t> доступа к комплексному и качественному лечению, уходу и поддержке для взрослых и детей, живущих с ВИЧ в странах ВЕЦА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69913" y="1989138"/>
            <a:ext cx="7920037" cy="354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800" b="1" dirty="0">
                <a:solidFill>
                  <a:schemeClr val="accent2"/>
                </a:solidFill>
              </a:rPr>
              <a:t>РЕГИОНАЛЬНАЯ СТРАТЕГИЯ </a:t>
            </a:r>
          </a:p>
          <a:p>
            <a:pPr algn="ctr"/>
            <a:endParaRPr lang="uk-UA" sz="1800" b="1" dirty="0">
              <a:solidFill>
                <a:schemeClr val="accent2"/>
              </a:solidFill>
            </a:endParaRPr>
          </a:p>
          <a:p>
            <a:pPr algn="ctr"/>
            <a:r>
              <a:rPr lang="ru-RU" sz="1800" b="1" dirty="0">
                <a:solidFill>
                  <a:schemeClr val="accent2"/>
                </a:solidFill>
              </a:rPr>
              <a:t> ПО ОБЕСПЕЧЕНИЮ УСТОЙЧИВОГО И ВСЕОБЩЕГО ДОСТУПА</a:t>
            </a:r>
          </a:p>
          <a:p>
            <a:pPr algn="ctr"/>
            <a:r>
              <a:rPr lang="ru-RU" sz="1800" b="1" dirty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ru-RU" sz="1800" b="1" dirty="0">
                <a:solidFill>
                  <a:schemeClr val="accent2"/>
                </a:solidFill>
              </a:rPr>
              <a:t>К КАЧЕСТВЕННОМУ АРВ-ЛЕЧЕНИЮ ВИЧ-ИНФЕКЦИИ</a:t>
            </a:r>
          </a:p>
          <a:p>
            <a:pPr algn="ctr"/>
            <a:r>
              <a:rPr lang="ru-RU" sz="1800" b="1" dirty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ru-RU" sz="1800" b="1" dirty="0">
                <a:solidFill>
                  <a:schemeClr val="accent2"/>
                </a:solidFill>
              </a:rPr>
              <a:t>В СТРАНАХ ВОСТОЧНОЙ ЕВРОПЫ И ЦЕНТРАЛЬНОЙ АЗИИ</a:t>
            </a:r>
          </a:p>
          <a:p>
            <a:pPr algn="ctr"/>
            <a:endParaRPr lang="ru-RU" sz="16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050" name="Picture 2" descr="D:\vmedyk\Мои документы\ECUO Рабочие документы\Countries\00-Flags-2012\armenia_fluttering_flag_25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981075"/>
            <a:ext cx="960437" cy="719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1" name="Picture 3" descr="D:\vmedyk\Мои документы\ECUO Рабочие документы\Countries\00-Flags-2012\azerbaijan_fluttering_flag_25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974725"/>
            <a:ext cx="958850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2" name="Picture 4" descr="D:\vmedyk\Мои документы\ECUO Рабочие документы\Countries\00-Flags-2012\belarus_fluttering_flag_25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03500" y="981075"/>
            <a:ext cx="960438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3" name="Picture 5" descr="D:\vmedyk\Мои документы\ECUO Рабочие документы\Countries\00-Flags-2012\estonia_fluttering_flag_25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0438" y="5807075"/>
            <a:ext cx="958850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4" name="Picture 6" descr="D:\vmedyk\Мои документы\ECUO Рабочие документы\Countries\00-Flags-2012\georgia_fluttering_flag_25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0288" y="981075"/>
            <a:ext cx="958850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5" name="Picture 7" descr="D:\vmedyk\Мои документы\ECUO Рабочие документы\Countries\00-Flags-2012\kazakhstan_fluttering_flag_256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65638" y="989013"/>
            <a:ext cx="960437" cy="719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6" name="Picture 8" descr="D:\vmedyk\Мои документы\ECUO Рабочие документы\Countries\00-Flags-2012\kyrgyzstan_fluttering_flag_256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26075" y="974725"/>
            <a:ext cx="960438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7" name="Picture 9" descr="D:\vmedyk\Мои документы\ECUO Рабочие документы\Countries\00-Flags-2012\latvia_fluttering_flag_256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37313" y="989013"/>
            <a:ext cx="958850" cy="719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8" name="Picture 10" descr="D:\vmedyk\Мои документы\ECUO Рабочие документы\Countries\00-Flags-2012\lithuania_fluttering_flag_256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10438" y="989013"/>
            <a:ext cx="958850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9" name="Picture 11" descr="D:\vmedyk\Мои документы\ECUO Рабочие документы\Countries\00-Flags-2012\moldova_fluttering_flag_256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4213" y="5753100"/>
            <a:ext cx="958850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60" name="Picture 12" descr="D:\vmedyk\Мои документы\ECUO Рабочие документы\Countries\00-Flags-2012\mongolia_fluttering_flag_256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43063" y="5775325"/>
            <a:ext cx="960437" cy="719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61" name="Picture 13" descr="D:\vmedyk\Мои документы\ECUO Рабочие документы\Countries\00-Flags-2012\poland_fluttering_flag_256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03500" y="5775325"/>
            <a:ext cx="960438" cy="719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62" name="Picture 14" descr="D:\vmedyk\Мои документы\ECUO Рабочие документы\Countries\00-Flags-2012\russia_fluttering_flag_256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70288" y="5791200"/>
            <a:ext cx="958850" cy="719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63" name="Picture 15" descr="D:\vmedyk\Мои документы\ECUO Рабочие документы\Countries\00-Flags-2012\tajikistan_fluttering_flag_256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529138" y="5805488"/>
            <a:ext cx="960437" cy="719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64" name="Picture 16" descr="D:\vmedyk\Мои документы\ECUO Рабочие документы\Countries\00-Flags-2012\ukraine_fluttering_flag_256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426075" y="5805488"/>
            <a:ext cx="960438" cy="719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65" name="Picture 17" descr="D:\vmedyk\Мои документы\ECUO Рабочие документы\Countries\00-Flags-2012\uzbekistan_fluttering_flag_256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389688" y="5807075"/>
            <a:ext cx="958850" cy="719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3239236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1484784"/>
            <a:ext cx="6768752" cy="44223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4392488" cy="864096"/>
          </a:xfrm>
        </p:spPr>
        <p:txBody>
          <a:bodyPr/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>
                <a:solidFill>
                  <a:srgbClr val="008000"/>
                </a:solidFill>
              </a:rPr>
              <a:t>ПРЕДПОСЫЛКИ</a:t>
            </a:r>
            <a:endParaRPr lang="uk-UA" sz="4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91512" cy="1871663"/>
          </a:xfrm>
        </p:spPr>
        <p:txBody>
          <a:bodyPr/>
          <a:lstStyle/>
          <a:p>
            <a:pPr algn="l"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b="1" dirty="0" smtClean="0">
                <a:solidFill>
                  <a:srgbClr val="008000"/>
                </a:solidFill>
              </a:rPr>
              <a:t>Приверженность</a:t>
            </a:r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r>
              <a:rPr lang="ru-RU" sz="2400" b="1" dirty="0" smtClean="0">
                <a:solidFill>
                  <a:srgbClr val="008000"/>
                </a:solidFill>
              </a:rPr>
              <a:t>Правительства стран к своим конституционным обязанностям в контексте  ВИЧ/СПИД. </a:t>
            </a:r>
            <a:r>
              <a:rPr lang="ru-RU" sz="2000" b="1" dirty="0" smtClean="0">
                <a:solidFill>
                  <a:schemeClr val="accent2"/>
                </a:solidFill>
              </a:rPr>
              <a:t/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r>
              <a:rPr lang="ru-RU" sz="2000" b="1" dirty="0" smtClean="0">
                <a:solidFill>
                  <a:schemeClr val="accent2"/>
                </a:solidFill>
              </a:rPr>
              <a:t/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uk-UA" sz="32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348676"/>
              </p:ext>
            </p:extLst>
          </p:nvPr>
        </p:nvGraphicFramePr>
        <p:xfrm>
          <a:off x="323528" y="2276872"/>
          <a:ext cx="7993062" cy="395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354"/>
                <a:gridCol w="2664354"/>
                <a:gridCol w="2664354"/>
              </a:tblGrid>
              <a:tr h="1230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Государственный бюджет    (ГБ)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sz="2000" dirty="0"/>
                    </a:p>
                  </a:txBody>
                  <a:tcPr marL="91433" marR="91433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 глобального фонда (БГФ)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sz="2000" dirty="0"/>
                    </a:p>
                  </a:txBody>
                  <a:tcPr marL="91433" marR="91433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ГБ + ГФ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sz="2000" dirty="0"/>
                    </a:p>
                  </a:txBody>
                  <a:tcPr marL="91433" marR="91433" marT="45724" marB="45724"/>
                </a:tc>
              </a:tr>
              <a:tr h="2721170"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Польша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Россия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Латвия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Литва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Эстония</a:t>
                      </a:r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uk-UA" sz="2000" dirty="0"/>
                    </a:p>
                  </a:txBody>
                  <a:tcPr marL="91433" marR="91433" marT="45724" marB="45724"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Армения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Грузия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Молдова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Кыргызстан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Таджикистан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Узбекистан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sz="2000" dirty="0"/>
                    </a:p>
                  </a:txBody>
                  <a:tcPr marL="91433" marR="91433" marT="45724" marB="45724"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Азербайджан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Беларусь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Казахстан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Украина</a:t>
                      </a:r>
                      <a:endParaRPr lang="uk-UA" sz="2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sz="2000" dirty="0"/>
                    </a:p>
                  </a:txBody>
                  <a:tcPr marL="91433" marR="91433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ru-RU" sz="4000" b="1" dirty="0" smtClean="0">
                <a:solidFill>
                  <a:srgbClr val="008000"/>
                </a:solidFill>
              </a:rPr>
              <a:t>вызовы</a:t>
            </a:r>
            <a:endParaRPr lang="uk-UA" sz="4000" b="1" dirty="0" smtClean="0">
              <a:solidFill>
                <a:srgbClr val="00800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95288" y="1268760"/>
            <a:ext cx="8291512" cy="4857403"/>
          </a:xfrm>
        </p:spPr>
        <p:txBody>
          <a:bodyPr/>
          <a:lstStyle/>
          <a:p>
            <a:r>
              <a:rPr lang="ru-RU" sz="2400" b="1" dirty="0" smtClean="0"/>
              <a:t>Низкая приверженность правительства стран </a:t>
            </a:r>
          </a:p>
          <a:p>
            <a:pPr>
              <a:buFontTx/>
              <a:buNone/>
            </a:pPr>
            <a:endParaRPr lang="uk-UA" sz="2400" b="1" dirty="0" smtClean="0"/>
          </a:p>
          <a:p>
            <a:r>
              <a:rPr lang="ru-RU" sz="2400" b="1" dirty="0" smtClean="0"/>
              <a:t>Зависимость от программ ГФ</a:t>
            </a:r>
          </a:p>
          <a:p>
            <a:pPr>
              <a:buFontTx/>
              <a:buNone/>
            </a:pPr>
            <a:endParaRPr lang="ru-RU" sz="2400" b="1" dirty="0" smtClean="0"/>
          </a:p>
          <a:p>
            <a:r>
              <a:rPr lang="ru-RU" sz="2400" b="1" dirty="0" smtClean="0"/>
              <a:t>Высокая стоимость АРВ препаратов (схемы второго и третьего ряда) </a:t>
            </a:r>
          </a:p>
          <a:p>
            <a:pPr>
              <a:buFontTx/>
              <a:buNone/>
            </a:pPr>
            <a:endParaRPr lang="ru-RU" sz="2400" b="1" dirty="0" smtClean="0"/>
          </a:p>
          <a:p>
            <a:r>
              <a:rPr lang="ru-RU" sz="2400" b="1" dirty="0" smtClean="0"/>
              <a:t>Особенности системы обеспечения АРВ препаратами в рамках ГБ: беспрерывность, стоимость, качество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Потенциал ЛЖВ в области </a:t>
            </a:r>
            <a:r>
              <a:rPr lang="ru-RU" sz="2400" b="1" dirty="0" err="1" smtClean="0"/>
              <a:t>адвокации</a:t>
            </a:r>
            <a:r>
              <a:rPr lang="ru-RU" sz="2400" b="1" dirty="0" smtClean="0"/>
              <a:t> доступа к АРТ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5518</TotalTime>
  <Words>857</Words>
  <Application>Microsoft Office PowerPoint</Application>
  <PresentationFormat>On-screen Show (4:3)</PresentationFormat>
  <Paragraphs>166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Оформление по умолчанию</vt:lpstr>
      <vt:lpstr>PowerPoint Presentation</vt:lpstr>
      <vt:lpstr> ВЦО ЛЖВ</vt:lpstr>
      <vt:lpstr>    Участники ВЦО ЛЖВ - организации ЛЖВ из 16 стран региона ВЕЦА   </vt:lpstr>
      <vt:lpstr>Миссия</vt:lpstr>
      <vt:lpstr> Стратегическая задача </vt:lpstr>
      <vt:lpstr>PowerPoint Presentation</vt:lpstr>
      <vt:lpstr>    ПРЕДПОСЫЛКИ</vt:lpstr>
      <vt:lpstr>   Приверженность Правительства стран к своим конституционным обязанностям в контексте  ВИЧ/СПИД.    </vt:lpstr>
      <vt:lpstr>вызовы</vt:lpstr>
      <vt:lpstr> Цель стратегии ВЦО ЛЖВ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ПР1: В регионе ВЕЦА АРВ лечение в  среднем финансируется не менее чем на 50% из государственного бюджета</vt:lpstr>
      <vt:lpstr> ПР 2: Государственное  финансирование программ АРВ лечения соответствует принципу «цена-качество».  </vt:lpstr>
      <vt:lpstr>ПР 3: Организации ЛЖВ способны  проводить эффективные общественные кампании. </vt:lpstr>
      <vt:lpstr>Результаты</vt:lpstr>
      <vt:lpstr>Результаты</vt:lpstr>
      <vt:lpstr>Результаты</vt:lpstr>
      <vt:lpstr>Результаты</vt:lpstr>
      <vt:lpstr>PowerPoint Presentation</vt:lpstr>
      <vt:lpstr>Спасибо!</vt:lpstr>
    </vt:vector>
  </TitlesOfParts>
  <Company>AUKN of PLWH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Raskevich</cp:lastModifiedBy>
  <cp:revision>838</cp:revision>
  <dcterms:created xsi:type="dcterms:W3CDTF">2006-02-02T07:41:40Z</dcterms:created>
  <dcterms:modified xsi:type="dcterms:W3CDTF">2013-08-08T09:52:37Z</dcterms:modified>
</cp:coreProperties>
</file>