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21" r:id="rId2"/>
    <p:sldId id="456" r:id="rId3"/>
    <p:sldId id="457" r:id="rId4"/>
    <p:sldId id="433" r:id="rId5"/>
    <p:sldId id="445" r:id="rId6"/>
    <p:sldId id="446" r:id="rId7"/>
    <p:sldId id="464" r:id="rId8"/>
    <p:sldId id="447" r:id="rId9"/>
    <p:sldId id="448" r:id="rId10"/>
    <p:sldId id="458" r:id="rId11"/>
    <p:sldId id="465" r:id="rId12"/>
    <p:sldId id="462" r:id="rId13"/>
    <p:sldId id="453" r:id="rId14"/>
  </p:sldIdLst>
  <p:sldSz cx="9144000" cy="6858000" type="screen4x3"/>
  <p:notesSz cx="6797675" cy="9928225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505"/>
    <a:srgbClr val="FF9900"/>
    <a:srgbClr val="0099FF"/>
    <a:srgbClr val="00FFFF"/>
    <a:srgbClr val="00CCFF"/>
    <a:srgbClr val="FFCC00"/>
    <a:srgbClr val="005C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53" autoAdjust="0"/>
    <p:restoredTop sz="92007" autoAdjust="0"/>
  </p:normalViewPr>
  <p:slideViewPr>
    <p:cSldViewPr>
      <p:cViewPr varScale="1">
        <p:scale>
          <a:sx n="85" d="100"/>
          <a:sy n="85" d="100"/>
        </p:scale>
        <p:origin x="171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9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3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3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E530ED7-3A0A-4753-9CBC-D9D2444189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968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C2BD25-CC17-43A9-B157-DF88B9B842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632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B4C68C8-7E39-4873-87EF-EBC27337E628}" type="slidenum">
              <a:rPr lang="ru-RU" altLang="uk-UA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ru-RU" altLang="uk-UA" smtClean="0">
              <a:latin typeface="Calibri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uk-UA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9679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uk-UA" altLang="uk-UA" smtClean="0">
              <a:latin typeface="Arial" charset="0"/>
            </a:endParaRPr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1DF2266-ACD5-41CF-BA75-11A130F6F3FE}" type="slidenum">
              <a:rPr lang="ru-RU" altLang="uk-UA" smtClean="0"/>
              <a:pPr eaLnBrk="1" hangingPunct="1">
                <a:spcBef>
                  <a:spcPct val="0"/>
                </a:spcBef>
              </a:pPr>
              <a:t>10</a:t>
            </a:fld>
            <a:endParaRPr lang="ru-RU" altLang="uk-UA" smtClean="0"/>
          </a:p>
        </p:txBody>
      </p:sp>
    </p:spTree>
    <p:extLst>
      <p:ext uri="{BB962C8B-B14F-4D97-AF65-F5344CB8AC3E}">
        <p14:creationId xmlns:p14="http://schemas.microsoft.com/office/powerpoint/2010/main" val="1178854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uk-UA" altLang="uk-UA" smtClean="0">
              <a:latin typeface="Arial" charset="0"/>
            </a:endParaRPr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1DF2266-ACD5-41CF-BA75-11A130F6F3FE}" type="slidenum">
              <a:rPr lang="ru-RU" altLang="uk-UA" smtClean="0"/>
              <a:pPr eaLnBrk="1" hangingPunct="1">
                <a:spcBef>
                  <a:spcPct val="0"/>
                </a:spcBef>
              </a:pPr>
              <a:t>12</a:t>
            </a:fld>
            <a:endParaRPr lang="ru-RU" altLang="uk-UA" smtClean="0"/>
          </a:p>
        </p:txBody>
      </p:sp>
    </p:spTree>
    <p:extLst>
      <p:ext uri="{BB962C8B-B14F-4D97-AF65-F5344CB8AC3E}">
        <p14:creationId xmlns:p14="http://schemas.microsoft.com/office/powerpoint/2010/main" val="30318371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uk-UA" altLang="uk-UA" smtClean="0">
              <a:latin typeface="Arial" charset="0"/>
            </a:endParaRPr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1DF2266-ACD5-41CF-BA75-11A130F6F3FE}" type="slidenum">
              <a:rPr lang="ru-RU" altLang="uk-UA" smtClean="0"/>
              <a:pPr eaLnBrk="1" hangingPunct="1">
                <a:spcBef>
                  <a:spcPct val="0"/>
                </a:spcBef>
              </a:pPr>
              <a:t>13</a:t>
            </a:fld>
            <a:endParaRPr lang="ru-RU" altLang="uk-UA" smtClean="0"/>
          </a:p>
        </p:txBody>
      </p:sp>
    </p:spTree>
    <p:extLst>
      <p:ext uri="{BB962C8B-B14F-4D97-AF65-F5344CB8AC3E}">
        <p14:creationId xmlns:p14="http://schemas.microsoft.com/office/powerpoint/2010/main" val="3020020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uk-UA" altLang="uk-UA" smtClean="0">
              <a:latin typeface="Arial" charset="0"/>
            </a:endParaRPr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1DF2266-ACD5-41CF-BA75-11A130F6F3FE}" type="slidenum">
              <a:rPr lang="ru-RU" altLang="uk-UA" smtClean="0"/>
              <a:pPr eaLnBrk="1" hangingPunct="1">
                <a:spcBef>
                  <a:spcPct val="0"/>
                </a:spcBef>
              </a:pPr>
              <a:t>2</a:t>
            </a:fld>
            <a:endParaRPr lang="ru-RU" altLang="uk-UA" smtClean="0"/>
          </a:p>
        </p:txBody>
      </p:sp>
    </p:spTree>
    <p:extLst>
      <p:ext uri="{BB962C8B-B14F-4D97-AF65-F5344CB8AC3E}">
        <p14:creationId xmlns:p14="http://schemas.microsoft.com/office/powerpoint/2010/main" val="1351821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uk-UA" altLang="uk-UA" smtClean="0">
              <a:latin typeface="Arial" charset="0"/>
            </a:endParaRPr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1DF2266-ACD5-41CF-BA75-11A130F6F3FE}" type="slidenum">
              <a:rPr lang="ru-RU" altLang="uk-UA" smtClean="0"/>
              <a:pPr eaLnBrk="1" hangingPunct="1">
                <a:spcBef>
                  <a:spcPct val="0"/>
                </a:spcBef>
              </a:pPr>
              <a:t>3</a:t>
            </a:fld>
            <a:endParaRPr lang="ru-RU" altLang="uk-UA" smtClean="0"/>
          </a:p>
        </p:txBody>
      </p:sp>
    </p:spTree>
    <p:extLst>
      <p:ext uri="{BB962C8B-B14F-4D97-AF65-F5344CB8AC3E}">
        <p14:creationId xmlns:p14="http://schemas.microsoft.com/office/powerpoint/2010/main" val="545572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uk-UA" altLang="uk-UA" smtClean="0">
              <a:latin typeface="Arial" charset="0"/>
            </a:endParaRPr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C074381-0034-4AF2-AAC3-0C662FDE8E37}" type="slidenum">
              <a:rPr lang="ru-RU" altLang="uk-UA" smtClean="0"/>
              <a:pPr eaLnBrk="1" hangingPunct="1">
                <a:spcBef>
                  <a:spcPct val="0"/>
                </a:spcBef>
              </a:pPr>
              <a:t>4</a:t>
            </a:fld>
            <a:endParaRPr lang="ru-RU" altLang="uk-UA" smtClean="0"/>
          </a:p>
        </p:txBody>
      </p:sp>
    </p:spTree>
    <p:extLst>
      <p:ext uri="{BB962C8B-B14F-4D97-AF65-F5344CB8AC3E}">
        <p14:creationId xmlns:p14="http://schemas.microsoft.com/office/powerpoint/2010/main" val="18638184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uk-UA" altLang="uk-UA" smtClean="0">
              <a:latin typeface="Arial" charset="0"/>
            </a:endParaRPr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1DF2266-ACD5-41CF-BA75-11A130F6F3FE}" type="slidenum">
              <a:rPr lang="ru-RU" altLang="uk-UA" smtClean="0"/>
              <a:pPr eaLnBrk="1" hangingPunct="1">
                <a:spcBef>
                  <a:spcPct val="0"/>
                </a:spcBef>
              </a:pPr>
              <a:t>5</a:t>
            </a:fld>
            <a:endParaRPr lang="ru-RU" altLang="uk-UA" smtClean="0"/>
          </a:p>
        </p:txBody>
      </p:sp>
    </p:spTree>
    <p:extLst>
      <p:ext uri="{BB962C8B-B14F-4D97-AF65-F5344CB8AC3E}">
        <p14:creationId xmlns:p14="http://schemas.microsoft.com/office/powerpoint/2010/main" val="2331240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uk-UA" altLang="uk-UA" smtClean="0">
              <a:latin typeface="Arial" charset="0"/>
            </a:endParaRPr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1DF2266-ACD5-41CF-BA75-11A130F6F3FE}" type="slidenum">
              <a:rPr lang="ru-RU" altLang="uk-UA" smtClean="0"/>
              <a:pPr eaLnBrk="1" hangingPunct="1">
                <a:spcBef>
                  <a:spcPct val="0"/>
                </a:spcBef>
              </a:pPr>
              <a:t>6</a:t>
            </a:fld>
            <a:endParaRPr lang="ru-RU" altLang="uk-UA" smtClean="0"/>
          </a:p>
        </p:txBody>
      </p:sp>
    </p:spTree>
    <p:extLst>
      <p:ext uri="{BB962C8B-B14F-4D97-AF65-F5344CB8AC3E}">
        <p14:creationId xmlns:p14="http://schemas.microsoft.com/office/powerpoint/2010/main" val="21765809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uk-UA" altLang="uk-UA" smtClean="0">
              <a:latin typeface="Arial" charset="0"/>
            </a:endParaRPr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1DF2266-ACD5-41CF-BA75-11A130F6F3FE}" type="slidenum">
              <a:rPr lang="ru-RU" altLang="uk-UA" smtClean="0"/>
              <a:pPr eaLnBrk="1" hangingPunct="1">
                <a:spcBef>
                  <a:spcPct val="0"/>
                </a:spcBef>
              </a:pPr>
              <a:t>7</a:t>
            </a:fld>
            <a:endParaRPr lang="ru-RU" altLang="uk-UA" smtClean="0"/>
          </a:p>
        </p:txBody>
      </p:sp>
    </p:spTree>
    <p:extLst>
      <p:ext uri="{BB962C8B-B14F-4D97-AF65-F5344CB8AC3E}">
        <p14:creationId xmlns:p14="http://schemas.microsoft.com/office/powerpoint/2010/main" val="33414623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uk-UA" altLang="uk-UA" smtClean="0">
              <a:latin typeface="Arial" charset="0"/>
            </a:endParaRPr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1DF2266-ACD5-41CF-BA75-11A130F6F3FE}" type="slidenum">
              <a:rPr lang="ru-RU" altLang="uk-UA" smtClean="0"/>
              <a:pPr eaLnBrk="1" hangingPunct="1">
                <a:spcBef>
                  <a:spcPct val="0"/>
                </a:spcBef>
              </a:pPr>
              <a:t>8</a:t>
            </a:fld>
            <a:endParaRPr lang="ru-RU" altLang="uk-UA" smtClean="0"/>
          </a:p>
        </p:txBody>
      </p:sp>
    </p:spTree>
    <p:extLst>
      <p:ext uri="{BB962C8B-B14F-4D97-AF65-F5344CB8AC3E}">
        <p14:creationId xmlns:p14="http://schemas.microsoft.com/office/powerpoint/2010/main" val="30713090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uk-UA" altLang="uk-UA" smtClean="0">
              <a:latin typeface="Arial" charset="0"/>
            </a:endParaRPr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1DF2266-ACD5-41CF-BA75-11A130F6F3FE}" type="slidenum">
              <a:rPr lang="ru-RU" altLang="uk-UA" smtClean="0"/>
              <a:pPr eaLnBrk="1" hangingPunct="1">
                <a:spcBef>
                  <a:spcPct val="0"/>
                </a:spcBef>
              </a:pPr>
              <a:t>9</a:t>
            </a:fld>
            <a:endParaRPr lang="ru-RU" altLang="uk-UA" smtClean="0"/>
          </a:p>
        </p:txBody>
      </p:sp>
    </p:spTree>
    <p:extLst>
      <p:ext uri="{BB962C8B-B14F-4D97-AF65-F5344CB8AC3E}">
        <p14:creationId xmlns:p14="http://schemas.microsoft.com/office/powerpoint/2010/main" val="3547012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Заседание Правления № 5, 3 октября 2007 года, Украина, АР Крым, Форос</a:t>
            </a:r>
          </a:p>
          <a:p>
            <a:pPr>
              <a:defRPr/>
            </a:pPr>
            <a:r>
              <a:rPr 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46422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Заседание Правления № 5, 3 октября 2007 года, Украина, АР Крым, Форос</a:t>
            </a:r>
          </a:p>
          <a:p>
            <a:pPr>
              <a:defRPr/>
            </a:pPr>
            <a:r>
              <a:rPr 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19391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Заседание Правления № 5, 3 октября 2007 года, Украина, АР Крым, Форос</a:t>
            </a:r>
          </a:p>
          <a:p>
            <a:pPr>
              <a:defRPr/>
            </a:pPr>
            <a:r>
              <a:rPr 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93520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uk-UA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Заседание Правления № 5, 3 октября 2007 года, Украина, АР Крым, Форос</a:t>
            </a:r>
          </a:p>
          <a:p>
            <a:pPr>
              <a:defRPr/>
            </a:pPr>
            <a:r>
              <a:rPr 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1344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Заседание Правления № 5, 3 октября 2007 года, Украина, АР Крым, Форос</a:t>
            </a:r>
          </a:p>
          <a:p>
            <a:pPr>
              <a:defRPr/>
            </a:pPr>
            <a:r>
              <a:rPr 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8175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B5C96-D6BD-4B6F-8380-2500F0D4BB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956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Заседание Правления № 5, 3 октября 2007 года, Украина, АР Крым, Форос</a:t>
            </a:r>
          </a:p>
          <a:p>
            <a:pPr>
              <a:defRPr/>
            </a:pPr>
            <a:r>
              <a:rPr 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3440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Заседание Правления № 5, 3 октября 2007 года, Украина, АР Крым, Форос</a:t>
            </a:r>
          </a:p>
          <a:p>
            <a:pPr>
              <a:defRPr/>
            </a:pPr>
            <a:r>
              <a:rPr 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9103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Заседание Правления № 5, 3 октября 2007 года, Украина, АР Крым, Форос</a:t>
            </a:r>
          </a:p>
          <a:p>
            <a:pPr>
              <a:defRPr/>
            </a:pPr>
            <a:r>
              <a:rPr 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2832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Заседание Правления № 5, 3 октября 2007 года, Украина, АР Крым, Форос</a:t>
            </a:r>
          </a:p>
          <a:p>
            <a:pPr>
              <a:defRPr/>
            </a:pPr>
            <a:r>
              <a:rPr 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47018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Заседание Правления № 5, 3 октября 2007 года, Украина, АР Крым, Форос</a:t>
            </a:r>
          </a:p>
          <a:p>
            <a:pPr>
              <a:defRPr/>
            </a:pPr>
            <a:r>
              <a:rPr 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15398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Заседание Правления № 5, 3 октября 2007 года, Украина, АР Крым, Форос</a:t>
            </a:r>
          </a:p>
          <a:p>
            <a:pPr>
              <a:defRPr/>
            </a:pPr>
            <a:r>
              <a:rPr 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5370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Заседание Правления № 5, 3 октября 2007 года, Украина, АР Крым, Форос</a:t>
            </a:r>
          </a:p>
          <a:p>
            <a:pPr>
              <a:defRPr/>
            </a:pPr>
            <a:r>
              <a:rPr 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74659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Заседание Правления № 5, 3 октября 2007 года, Украина, АР Крым, Форос</a:t>
            </a:r>
          </a:p>
          <a:p>
            <a:pPr>
              <a:defRPr/>
            </a:pPr>
            <a:r>
              <a:rPr 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04805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uk-UA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uk-UA" smtClean="0"/>
              <a:t>Образец текста</a:t>
            </a:r>
          </a:p>
          <a:p>
            <a:pPr lvl="1"/>
            <a:r>
              <a:rPr lang="uk-UA" altLang="uk-UA" smtClean="0"/>
              <a:t>Второй уровень</a:t>
            </a:r>
          </a:p>
          <a:p>
            <a:pPr lvl="2"/>
            <a:r>
              <a:rPr lang="uk-UA" altLang="uk-UA" smtClean="0"/>
              <a:t>Третий уровень</a:t>
            </a:r>
          </a:p>
          <a:p>
            <a:pPr lvl="3"/>
            <a:r>
              <a:rPr lang="uk-UA" altLang="uk-UA" smtClean="0"/>
              <a:t>Четвертый уровень</a:t>
            </a:r>
          </a:p>
          <a:p>
            <a:pPr lvl="4"/>
            <a:r>
              <a:rPr lang="uk-UA" alt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82184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Заседание Правления № 5, 3 октября 2007 года, Украина, АР Крым, Форос</a:t>
            </a:r>
          </a:p>
          <a:p>
            <a:pPr>
              <a:defRPr/>
            </a:pPr>
            <a:r>
              <a:rPr lang="ru-RU"/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  <p:sldLayoutId id="2147484020" r:id="rId2"/>
    <p:sldLayoutId id="2147484021" r:id="rId3"/>
    <p:sldLayoutId id="2147484022" r:id="rId4"/>
    <p:sldLayoutId id="2147484023" r:id="rId5"/>
    <p:sldLayoutId id="2147484024" r:id="rId6"/>
    <p:sldLayoutId id="2147484025" r:id="rId7"/>
    <p:sldLayoutId id="2147484026" r:id="rId8"/>
    <p:sldLayoutId id="2147484027" r:id="rId9"/>
    <p:sldLayoutId id="2147484028" r:id="rId10"/>
    <p:sldLayoutId id="2147484029" r:id="rId11"/>
    <p:sldLayoutId id="2147484030" r:id="rId12"/>
    <p:sldLayoutId id="2147484031" r:id="rId13"/>
    <p:sldLayoutId id="214748403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69913" y="2060848"/>
            <a:ext cx="7920037" cy="347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uk-UA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ФИНАЛЬНАЯ КОНФЕРЕНЦИЯ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uk-UA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проекта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uk-UA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«Сильное сообщество через партнерство»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uk-UA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при поддержке Европейского Союза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uk-UA" sz="2800" b="1" dirty="0">
                <a:solidFill>
                  <a:srgbClr val="FF050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Достижения и вызовы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uk-UA" sz="2800" b="1" dirty="0">
                <a:solidFill>
                  <a:srgbClr val="FF050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в реализации проекта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uk-UA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Пашаев </a:t>
            </a:r>
            <a:r>
              <a:rPr lang="ru-RU" altLang="uk-UA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Эхтирам</a:t>
            </a:r>
            <a:r>
              <a:rPr lang="ru-RU" altLang="uk-UA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endParaRPr lang="ru-RU" altLang="uk-UA" sz="2000" b="1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uk-UA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ОО по Борьбе со СПИД</a:t>
            </a:r>
            <a:endParaRPr lang="ru-RU" altLang="uk-UA" sz="2000" b="1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uk-UA" altLang="uk-UA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Азербайджан</a:t>
            </a:r>
            <a:endParaRPr lang="uk-UA" altLang="uk-UA" sz="2000" b="1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2050" name="Picture 2" descr="D:\vmedyk\Мои документы\ECUO Рабочие документы\Countries\00-Flags-2012\armenia_fluttering_flag_25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63" y="981075"/>
            <a:ext cx="960437" cy="7191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2051" name="Picture 3" descr="D:\vmedyk\Мои документы\ECUO Рабочие документы\Countries\00-Flags-2012\azerbaijan_fluttering_flag_256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4213" y="974725"/>
            <a:ext cx="958850" cy="720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2052" name="Picture 4" descr="D:\vmedyk\Мои документы\ECUO Рабочие документы\Countries\00-Flags-2012\belarus_fluttering_flag_256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03500" y="981075"/>
            <a:ext cx="960438" cy="720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2053" name="Picture 5" descr="D:\vmedyk\Мои документы\ECUO Рабочие документы\Countries\00-Flags-2012\estonia_fluttering_flag_256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10438" y="5807075"/>
            <a:ext cx="958850" cy="720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2054" name="Picture 6" descr="D:\vmedyk\Мои документы\ECUO Рабочие документы\Countries\00-Flags-2012\georgia_fluttering_flag_256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0288" y="981075"/>
            <a:ext cx="958850" cy="720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2055" name="Picture 7" descr="D:\vmedyk\Мои документы\ECUO Рабочие документы\Countries\00-Flags-2012\kazakhstan_fluttering_flag_256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465638" y="989013"/>
            <a:ext cx="960437" cy="7191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2056" name="Picture 8" descr="D:\vmedyk\Мои документы\ECUO Рабочие документы\Countries\00-Flags-2012\kyrgyzstan_fluttering_flag_256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426075" y="974725"/>
            <a:ext cx="960438" cy="720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2057" name="Picture 9" descr="D:\vmedyk\Мои документы\ECUO Рабочие документы\Countries\00-Flags-2012\latvia_fluttering_flag_256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437313" y="989013"/>
            <a:ext cx="958850" cy="7191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2058" name="Picture 10" descr="D:\vmedyk\Мои документы\ECUO Рабочие документы\Countries\00-Flags-2012\lithuania_fluttering_flag_256.pn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310438" y="989013"/>
            <a:ext cx="958850" cy="720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2059" name="Picture 11" descr="D:\vmedyk\Мои документы\ECUO Рабочие документы\Countries\00-Flags-2012\moldova_fluttering_flag_256.pn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84213" y="5753100"/>
            <a:ext cx="958850" cy="720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2060" name="Picture 12" descr="D:\vmedyk\Мои документы\ECUO Рабочие документы\Countries\00-Flags-2012\mongolia_fluttering_flag_256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643063" y="5775325"/>
            <a:ext cx="960437" cy="7191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2061" name="Picture 13" descr="D:\vmedyk\Мои документы\ECUO Рабочие документы\Countries\00-Flags-2012\poland_fluttering_flag_256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603500" y="5775325"/>
            <a:ext cx="960438" cy="7191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2062" name="Picture 14" descr="D:\vmedyk\Мои документы\ECUO Рабочие документы\Countries\00-Flags-2012\russia_fluttering_flag_256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570288" y="5791200"/>
            <a:ext cx="958850" cy="7191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2063" name="Picture 15" descr="D:\vmedyk\Мои документы\ECUO Рабочие документы\Countries\00-Flags-2012\tajikistan_fluttering_flag_256.png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4529138" y="5805488"/>
            <a:ext cx="960437" cy="7191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2064" name="Picture 16" descr="D:\vmedyk\Мои документы\ECUO Рабочие документы\Countries\00-Flags-2012\ukraine_fluttering_flag_256.png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5426075" y="5805488"/>
            <a:ext cx="960438" cy="7191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2065" name="Picture 17" descr="D:\vmedyk\Мои документы\ECUO Рабочие документы\Countries\00-Flags-2012\uzbekistan_fluttering_flag_256.png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6389688" y="5807075"/>
            <a:ext cx="958850" cy="7191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066359" cy="1107654"/>
          </a:xfrm>
        </p:spPr>
        <p:txBody>
          <a:bodyPr/>
          <a:lstStyle/>
          <a:p>
            <a:pPr algn="l">
              <a:defRPr/>
            </a:pPr>
            <a:r>
              <a:rPr lang="ru-RU" b="1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Что мы сделали  </a:t>
            </a:r>
            <a:endParaRPr lang="uk-UA" b="1" kern="12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>
          <a:xfrm>
            <a:off x="395288" y="1700808"/>
            <a:ext cx="8291512" cy="4425355"/>
          </a:xfrm>
        </p:spPr>
        <p:txBody>
          <a:bodyPr/>
          <a:lstStyle/>
          <a:p>
            <a:pPr lvl="0"/>
            <a:r>
              <a:rPr lang="ru-RU" sz="2400" dirty="0" smtClean="0"/>
              <a:t>Разработан Стратегический план организации на 2014-2018 г.</a:t>
            </a:r>
          </a:p>
          <a:p>
            <a:pPr lvl="0"/>
            <a:r>
              <a:rPr lang="ru-RU" sz="2400" dirty="0" smtClean="0"/>
              <a:t> Проведен анализ законодательства: </a:t>
            </a:r>
            <a:r>
              <a:rPr lang="ru-RU" sz="2400" dirty="0" smtClean="0"/>
              <a:t> Вопросы по имплементации гибких положений ТРИПС, соглашения по торговым аспектам прав интеллектуальной собственности в законодательство Азербайджана</a:t>
            </a:r>
          </a:p>
          <a:p>
            <a:pPr lvl="0"/>
            <a:r>
              <a:rPr lang="ru-RU" sz="2400" dirty="0" smtClean="0"/>
              <a:t>Круглый Стол с Фондом помощи НПО при президенте Азербайджана</a:t>
            </a:r>
          </a:p>
          <a:p>
            <a:pPr lvl="0"/>
            <a:r>
              <a:rPr lang="ru-RU" sz="2400" dirty="0" smtClean="0"/>
              <a:t>Разработано Операционное </a:t>
            </a:r>
            <a:r>
              <a:rPr lang="ru-RU" sz="2400" dirty="0"/>
              <a:t>Р</a:t>
            </a:r>
            <a:r>
              <a:rPr lang="ru-RU" sz="2400" dirty="0" smtClean="0"/>
              <a:t>уководство организации</a:t>
            </a:r>
          </a:p>
          <a:p>
            <a:pPr lvl="0"/>
            <a:endParaRPr lang="en-US" sz="2400" dirty="0"/>
          </a:p>
          <a:p>
            <a:pPr marL="0" indent="0">
              <a:buNone/>
            </a:pPr>
            <a:endParaRPr lang="ru-RU" sz="2400" dirty="0" smtClean="0"/>
          </a:p>
          <a:p>
            <a:endParaRPr lang="ru-RU" altLang="uk-UA" dirty="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884328"/>
              </p:ext>
            </p:extLst>
          </p:nvPr>
        </p:nvGraphicFramePr>
        <p:xfrm>
          <a:off x="457200" y="4133520"/>
          <a:ext cx="254000" cy="182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000"/>
              </a:tblGrid>
              <a:tr h="45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</a:endParaRPr>
                    </a:p>
                  </a:txBody>
                  <a:tcPr marL="114300" marR="11430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46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Что мы сделали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Разработан </a:t>
            </a:r>
            <a:r>
              <a:rPr lang="ru-RU" dirty="0" err="1" smtClean="0"/>
              <a:t>Адвокационный</a:t>
            </a:r>
            <a:r>
              <a:rPr lang="ru-RU" dirty="0" smtClean="0"/>
              <a:t> план по расширению доступа к лечению за гос. </a:t>
            </a:r>
            <a:r>
              <a:rPr lang="ru-RU" dirty="0"/>
              <a:t>б</a:t>
            </a:r>
            <a:r>
              <a:rPr lang="ru-RU" dirty="0" smtClean="0"/>
              <a:t>юджет.</a:t>
            </a:r>
          </a:p>
          <a:p>
            <a:r>
              <a:rPr lang="ru-RU" dirty="0" smtClean="0"/>
              <a:t>Встречи с представителями </a:t>
            </a:r>
            <a:r>
              <a:rPr lang="ru-RU" dirty="0" err="1" smtClean="0"/>
              <a:t>фарма</a:t>
            </a:r>
            <a:r>
              <a:rPr lang="ru-RU" dirty="0" smtClean="0"/>
              <a:t> кампаний.</a:t>
            </a:r>
          </a:p>
          <a:p>
            <a:r>
              <a:rPr lang="ru-RU" dirty="0" smtClean="0"/>
              <a:t>Акции посвященные к 1 декабря и День Памяти людей умерших от СПИД-а</a:t>
            </a:r>
          </a:p>
          <a:p>
            <a:r>
              <a:rPr lang="ru-RU" dirty="0" err="1" smtClean="0"/>
              <a:t>Адвокационные</a:t>
            </a:r>
            <a:r>
              <a:rPr lang="ru-RU" dirty="0" smtClean="0"/>
              <a:t> встречи по доступу к лечению с представителями МЗ совместно с партнерами.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4650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908720"/>
            <a:ext cx="7066359" cy="1107654"/>
          </a:xfrm>
        </p:spPr>
        <p:txBody>
          <a:bodyPr/>
          <a:lstStyle/>
          <a:p>
            <a:pPr algn="l">
              <a:defRPr/>
            </a:pPr>
            <a:r>
              <a:rPr lang="ru-RU" b="1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Следующие шаги  </a:t>
            </a:r>
            <a:endParaRPr lang="uk-UA" b="1" kern="12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>
          <a:xfrm>
            <a:off x="395288" y="1700808"/>
            <a:ext cx="8291512" cy="4425355"/>
          </a:xfrm>
        </p:spPr>
        <p:txBody>
          <a:bodyPr/>
          <a:lstStyle/>
          <a:p>
            <a:endParaRPr lang="ru-RU" altLang="uk-UA" sz="2000" dirty="0" smtClean="0"/>
          </a:p>
          <a:p>
            <a:endParaRPr lang="en-US" altLang="uk-UA" dirty="0" smtClean="0"/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547688" y="1853208"/>
            <a:ext cx="8291512" cy="4425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2400" kern="0" dirty="0" smtClean="0"/>
              <a:t>Продолжит встречи с представителями </a:t>
            </a:r>
            <a:r>
              <a:rPr lang="ru-RU" sz="2400" kern="0" dirty="0" err="1" smtClean="0"/>
              <a:t>фарма</a:t>
            </a:r>
            <a:r>
              <a:rPr lang="ru-RU" sz="2400" kern="0" dirty="0" smtClean="0"/>
              <a:t> кампаний по регистрации новых АРВ препаратов</a:t>
            </a:r>
          </a:p>
          <a:p>
            <a:r>
              <a:rPr lang="ru-RU" sz="2400" kern="0" dirty="0" smtClean="0"/>
              <a:t>Продолжит встречи с Министерством Здравоохранения по расширению спектра АРВ препаратов.</a:t>
            </a:r>
            <a:endParaRPr lang="ru-RU" sz="2400" kern="0" dirty="0" smtClean="0"/>
          </a:p>
          <a:p>
            <a:r>
              <a:rPr lang="ru-RU" sz="2400" kern="0" dirty="0" smtClean="0"/>
              <a:t>Продолжит встречи с Фондом помощи НПО при президенте Азербайджана о включении в свои приоритеты реализацию программ ГФ.</a:t>
            </a:r>
          </a:p>
          <a:p>
            <a:r>
              <a:rPr lang="ru-RU" sz="2400" kern="0" dirty="0"/>
              <a:t> Мониторинг законодательства в сфере ИС и его гармонизации с ВТО и ЕС. </a:t>
            </a:r>
            <a:endParaRPr lang="ru-RU" sz="2400" kern="0" dirty="0" smtClean="0"/>
          </a:p>
          <a:p>
            <a:r>
              <a:rPr lang="ru-RU" sz="2400" kern="0" dirty="0" smtClean="0"/>
              <a:t>Повышение потенциала организации, обучение сотрудников, участие в международных и национальных консультациях , встречах, по вопросам обеспечения доступа к АРТ.</a:t>
            </a:r>
            <a:endParaRPr lang="ru-RU" sz="2400" kern="0" dirty="0" smtClean="0"/>
          </a:p>
          <a:p>
            <a:pPr marL="0" indent="0">
              <a:buNone/>
            </a:pPr>
            <a:endParaRPr lang="ru-RU" sz="2400" kern="0" dirty="0" smtClean="0"/>
          </a:p>
          <a:p>
            <a:endParaRPr lang="ru-RU" sz="2400" kern="0" dirty="0" smtClean="0"/>
          </a:p>
          <a:p>
            <a:endParaRPr lang="en-US" sz="2000" kern="0" dirty="0" smtClean="0"/>
          </a:p>
          <a:p>
            <a:endParaRPr lang="ru-RU" altLang="uk-UA" kern="0" dirty="0" smtClean="0"/>
          </a:p>
        </p:txBody>
      </p:sp>
    </p:spTree>
    <p:extLst>
      <p:ext uri="{BB962C8B-B14F-4D97-AF65-F5344CB8AC3E}">
        <p14:creationId xmlns:p14="http://schemas.microsoft.com/office/powerpoint/2010/main" val="249464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92895"/>
            <a:ext cx="3960440" cy="2739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1" y="1196752"/>
            <a:ext cx="5400600" cy="1107654"/>
          </a:xfrm>
        </p:spPr>
        <p:txBody>
          <a:bodyPr/>
          <a:lstStyle/>
          <a:p>
            <a:pPr algn="l">
              <a:defRPr/>
            </a:pPr>
            <a:r>
              <a:rPr lang="ru-RU" b="1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Вопросы и ответы</a:t>
            </a:r>
            <a:endParaRPr lang="uk-UA" b="1" kern="12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>
          <a:xfrm>
            <a:off x="4427984" y="2512166"/>
            <a:ext cx="4115048" cy="1656184"/>
          </a:xfrm>
        </p:spPr>
        <p:txBody>
          <a:bodyPr/>
          <a:lstStyle/>
          <a:p>
            <a:endParaRPr lang="ru-RU" altLang="uk-UA" sz="2000" dirty="0" smtClean="0"/>
          </a:p>
          <a:p>
            <a:pPr marL="0" indent="0" algn="ctr">
              <a:buNone/>
            </a:pPr>
            <a:r>
              <a:rPr lang="ru-RU" altLang="uk-UA" sz="6500" b="1" dirty="0" smtClean="0">
                <a:solidFill>
                  <a:srgbClr val="0070C0"/>
                </a:solidFill>
              </a:rPr>
              <a:t>Спасибо!</a:t>
            </a:r>
            <a:endParaRPr lang="en-US" altLang="uk-UA" sz="65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21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066359" cy="1107654"/>
          </a:xfrm>
        </p:spPr>
        <p:txBody>
          <a:bodyPr/>
          <a:lstStyle/>
          <a:p>
            <a:pPr algn="l">
              <a:defRPr/>
            </a:pPr>
            <a:r>
              <a:rPr lang="ru-RU" b="1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ru-RU" b="1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 нас</a:t>
            </a:r>
            <a:endParaRPr lang="uk-UA" b="1" kern="12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>
          <a:xfrm>
            <a:off x="395288" y="1700808"/>
            <a:ext cx="8291512" cy="4425355"/>
          </a:xfrm>
        </p:spPr>
        <p:txBody>
          <a:bodyPr/>
          <a:lstStyle/>
          <a:p>
            <a:endParaRPr lang="ru-RU" altLang="uk-UA" sz="2000" dirty="0" smtClean="0"/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Создано 2001 году.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Зарегистрировано 2005 году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Количество членов 197, из них 107 ВИЧ-позитивных.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Количество клиентов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560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dirty="0"/>
          </a:p>
          <a:p>
            <a:endParaRPr lang="ru-RU" altLang="uk-UA" dirty="0" smtClean="0"/>
          </a:p>
          <a:p>
            <a:endParaRPr lang="ru-RU" altLang="uk-UA" dirty="0" smtClean="0"/>
          </a:p>
          <a:p>
            <a:endParaRPr lang="ru-RU" altLang="uk-UA" dirty="0" smtClean="0"/>
          </a:p>
        </p:txBody>
      </p:sp>
    </p:spTree>
    <p:extLst>
      <p:ext uri="{BB962C8B-B14F-4D97-AF65-F5344CB8AC3E}">
        <p14:creationId xmlns:p14="http://schemas.microsoft.com/office/powerpoint/2010/main" val="429400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066359" cy="1107654"/>
          </a:xfrm>
        </p:spPr>
        <p:txBody>
          <a:bodyPr/>
          <a:lstStyle/>
          <a:p>
            <a:pPr algn="l">
              <a:defRPr/>
            </a:pPr>
            <a:r>
              <a:rPr lang="ru-RU" b="1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 нас  </a:t>
            </a:r>
            <a:endParaRPr lang="uk-UA" b="1" kern="12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>
          <a:xfrm>
            <a:off x="395288" y="1700808"/>
            <a:ext cx="8291512" cy="4425355"/>
          </a:xfrm>
        </p:spPr>
        <p:txBody>
          <a:bodyPr/>
          <a:lstStyle/>
          <a:p>
            <a:endParaRPr lang="ru-RU" altLang="uk-UA" sz="2000" dirty="0" smtClean="0"/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Снижение вреда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Социальное сопровождение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Дроп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-ин Центр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Профилактические программы</a:t>
            </a:r>
          </a:p>
          <a:p>
            <a:endParaRPr lang="ru-RU" altLang="uk-UA" dirty="0" smtClean="0"/>
          </a:p>
          <a:p>
            <a:endParaRPr lang="ru-RU" altLang="uk-UA" dirty="0" smtClean="0"/>
          </a:p>
          <a:p>
            <a:endParaRPr lang="ru-RU" altLang="uk-UA" dirty="0" smtClean="0"/>
          </a:p>
          <a:p>
            <a:endParaRPr lang="ru-RU" altLang="uk-UA" dirty="0" smtClean="0"/>
          </a:p>
          <a:p>
            <a:endParaRPr lang="ru-RU" altLang="uk-UA" dirty="0" smtClean="0"/>
          </a:p>
          <a:p>
            <a:endParaRPr lang="ru-RU" altLang="uk-UA" dirty="0" smtClean="0"/>
          </a:p>
        </p:txBody>
      </p:sp>
    </p:spTree>
    <p:extLst>
      <p:ext uri="{BB962C8B-B14F-4D97-AF65-F5344CB8AC3E}">
        <p14:creationId xmlns:p14="http://schemas.microsoft.com/office/powerpoint/2010/main" val="156895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029" y="980728"/>
            <a:ext cx="7905056" cy="1008112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Ситуация в стране до начала проекта </a:t>
            </a:r>
            <a:endParaRPr lang="uk-UA" sz="4000" b="1" kern="12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n-ea"/>
              <a:cs typeface="+mn-cs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060848"/>
            <a:ext cx="8059489" cy="4276452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ru-RU" altLang="uk-UA" sz="2800" b="1" dirty="0" smtClean="0"/>
              <a:t>Общее количество зарегистрированных 3267</a:t>
            </a:r>
          </a:p>
          <a:p>
            <a:pPr marL="0" indent="0" algn="just" eaLnBrk="1" hangingPunct="1">
              <a:buFontTx/>
              <a:buNone/>
            </a:pPr>
            <a:r>
              <a:rPr lang="ru-RU" altLang="uk-UA" sz="2800" b="1" dirty="0" smtClean="0"/>
              <a:t>Мужчины 81,7%</a:t>
            </a:r>
          </a:p>
          <a:p>
            <a:pPr marL="0" indent="0" algn="just" eaLnBrk="1" hangingPunct="1">
              <a:buFontTx/>
              <a:buNone/>
            </a:pPr>
            <a:r>
              <a:rPr lang="ru-RU" altLang="uk-UA" sz="2800" b="1" dirty="0" smtClean="0"/>
              <a:t>Женщины 18,3%</a:t>
            </a:r>
          </a:p>
          <a:p>
            <a:pPr marL="0" indent="0" algn="just" eaLnBrk="1" hangingPunct="1">
              <a:buFontTx/>
              <a:buNone/>
            </a:pPr>
            <a:r>
              <a:rPr lang="ru-RU" altLang="uk-UA" sz="2800" b="1" dirty="0" smtClean="0"/>
              <a:t>ПИН 1980 (62,8%)</a:t>
            </a:r>
          </a:p>
          <a:p>
            <a:pPr marL="0" indent="0" algn="just" eaLnBrk="1" hangingPunct="1">
              <a:buFontTx/>
              <a:buNone/>
            </a:pPr>
            <a:r>
              <a:rPr lang="ru-RU" altLang="uk-UA" sz="2800" b="1" dirty="0" smtClean="0"/>
              <a:t>Гетеросексуальный Путь 820 (26,3%)</a:t>
            </a:r>
          </a:p>
          <a:p>
            <a:pPr marL="0" indent="0" algn="just" eaLnBrk="1" hangingPunct="1">
              <a:buFontTx/>
              <a:buNone/>
            </a:pPr>
            <a:r>
              <a:rPr lang="ru-RU" altLang="uk-UA" sz="2800" b="1" dirty="0" smtClean="0"/>
              <a:t>Дети 41 (1,3%)</a:t>
            </a:r>
          </a:p>
          <a:p>
            <a:pPr marL="0" indent="0" algn="just" eaLnBrk="1" hangingPunct="1">
              <a:buFontTx/>
              <a:buNone/>
            </a:pPr>
            <a:r>
              <a:rPr lang="ru-RU" altLang="uk-UA" sz="2800" b="1" dirty="0" smtClean="0"/>
              <a:t>Неизвестно 283 (9%)</a:t>
            </a:r>
          </a:p>
          <a:p>
            <a:pPr marL="0" indent="0" algn="just" eaLnBrk="1" hangingPunct="1">
              <a:buFontTx/>
              <a:buNone/>
            </a:pPr>
            <a:r>
              <a:rPr lang="ru-RU" altLang="uk-UA" sz="2800" b="1" dirty="0" smtClean="0"/>
              <a:t>МСМ 29 (0,9%)</a:t>
            </a:r>
            <a:endParaRPr lang="ru-RU" altLang="uk-UA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7066359" cy="1107654"/>
          </a:xfrm>
        </p:spPr>
        <p:txBody>
          <a:bodyPr/>
          <a:lstStyle/>
          <a:p>
            <a:pPr algn="l">
              <a:defRPr/>
            </a:pPr>
            <a:r>
              <a:rPr lang="ru-RU" b="1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Задачи проекта  </a:t>
            </a:r>
            <a:endParaRPr lang="uk-UA" b="1" kern="12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4929411"/>
          </a:xfrm>
        </p:spPr>
        <p:txBody>
          <a:bodyPr/>
          <a:lstStyle/>
          <a:p>
            <a:endParaRPr lang="ru-RU" altLang="uk-UA" sz="2000" dirty="0" smtClean="0"/>
          </a:p>
          <a:p>
            <a:pPr marL="457200" lvl="0" indent="-457200">
              <a:buAutoNum type="arabicPeriod"/>
            </a:pPr>
            <a:r>
              <a:rPr lang="ru-RU" sz="2400" dirty="0" smtClean="0">
                <a:latin typeface="Segoe UI Semibold" pitchFamily="34" charset="0"/>
                <a:cs typeface="Times New Roman" pitchFamily="18" charset="0"/>
              </a:rPr>
              <a:t>Укреплять </a:t>
            </a:r>
            <a:r>
              <a:rPr lang="ru-RU" sz="2400" dirty="0">
                <a:latin typeface="Segoe UI Semibold" pitchFamily="34" charset="0"/>
                <a:cs typeface="Times New Roman" pitchFamily="18" charset="0"/>
              </a:rPr>
              <a:t>и поддерживать организационные и технические возможности сетей ЛЖВ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Segoe UI Semibold" pitchFamily="34" charset="0"/>
                <a:cs typeface="Times New Roman" pitchFamily="18" charset="0"/>
              </a:rPr>
              <a:t>2.  Реализовать </a:t>
            </a:r>
            <a:r>
              <a:rPr lang="ru-RU" sz="2400" dirty="0">
                <a:latin typeface="Segoe UI Semibold" pitchFamily="34" charset="0"/>
                <a:cs typeface="Times New Roman" pitchFamily="18" charset="0"/>
              </a:rPr>
              <a:t>региональную </a:t>
            </a:r>
            <a:r>
              <a:rPr lang="ru-RU" sz="2400" dirty="0" err="1">
                <a:latin typeface="Segoe UI Semibold" pitchFamily="34" charset="0"/>
                <a:cs typeface="Times New Roman" pitchFamily="18" charset="0"/>
              </a:rPr>
              <a:t>адвокационную</a:t>
            </a:r>
            <a:r>
              <a:rPr lang="ru-RU" sz="2400" dirty="0">
                <a:latin typeface="Segoe UI Semibold" pitchFamily="34" charset="0"/>
                <a:cs typeface="Times New Roman" pitchFamily="18" charset="0"/>
              </a:rPr>
              <a:t> кампанию для разработки эффективных подходов обеспечения доступа к АРВ-препаратам, для всех нуждающихся; расширить участие ЛЖВ в национальных форумах по </a:t>
            </a:r>
            <a:r>
              <a:rPr lang="ru-RU" sz="2400" dirty="0" smtClean="0">
                <a:latin typeface="Segoe UI Semibold" pitchFamily="34" charset="0"/>
                <a:cs typeface="Times New Roman" pitchFamily="18" charset="0"/>
              </a:rPr>
              <a:t>ВИЧ/СПИДу</a:t>
            </a:r>
          </a:p>
          <a:p>
            <a:pPr marL="0" indent="0">
              <a:buNone/>
            </a:pPr>
            <a:r>
              <a:rPr lang="ru-RU" sz="2400" dirty="0" smtClean="0">
                <a:latin typeface="Segoe UI Semibold" pitchFamily="34" charset="0"/>
                <a:cs typeface="Times New Roman" pitchFamily="18" charset="0"/>
              </a:rPr>
              <a:t>3. </a:t>
            </a:r>
            <a:r>
              <a:rPr lang="ru-RU" sz="2400" dirty="0">
                <a:latin typeface="Segoe UI Semibold" pitchFamily="34" charset="0"/>
                <a:cs typeface="Times New Roman" pitchFamily="18" charset="0"/>
              </a:rPr>
              <a:t>Создать единую информационную платформу в регионе ВЕЦА который будет ресурсом последовательной, надежной и свободной информации, доступным сообществу ЛЖВ всего региона.</a:t>
            </a:r>
          </a:p>
          <a:p>
            <a:pPr marL="0" indent="0">
              <a:buNone/>
            </a:pPr>
            <a:endParaRPr lang="ru-RU" sz="2400" dirty="0">
              <a:latin typeface="Segoe UI Semibold" pitchFamily="34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AutoNum type="arabicPeriod"/>
            </a:pPr>
            <a:endParaRPr lang="ru-RU" sz="2400" dirty="0">
              <a:latin typeface="Segoe UI Semibold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7066359" cy="1107654"/>
          </a:xfrm>
        </p:spPr>
        <p:txBody>
          <a:bodyPr/>
          <a:lstStyle/>
          <a:p>
            <a:pPr algn="l">
              <a:defRPr/>
            </a:pPr>
            <a:r>
              <a:rPr lang="ru-RU" b="1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Индикаторы   </a:t>
            </a:r>
            <a:endParaRPr lang="uk-UA" b="1" kern="12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4929411"/>
          </a:xfrm>
        </p:spPr>
        <p:txBody>
          <a:bodyPr/>
          <a:lstStyle/>
          <a:p>
            <a:endParaRPr lang="ru-RU" altLang="uk-UA" sz="2000" dirty="0" smtClean="0"/>
          </a:p>
          <a:p>
            <a:pPr lvl="0"/>
            <a:r>
              <a:rPr lang="ru-RU" sz="2800" dirty="0"/>
              <a:t>Повышен организационный, технический и </a:t>
            </a:r>
            <a:r>
              <a:rPr lang="ru-RU" sz="2800" dirty="0" err="1"/>
              <a:t>адвокационный</a:t>
            </a:r>
            <a:r>
              <a:rPr lang="ru-RU" sz="2800" dirty="0"/>
              <a:t> потенциал ВЦО ЛЖВ и сетей-партнеров ЛЖВ в целевых странах. </a:t>
            </a:r>
          </a:p>
          <a:p>
            <a:pPr lvl="0"/>
            <a:r>
              <a:rPr lang="ru-RU" sz="2800" dirty="0"/>
              <a:t>Разработана и внедряется региональная общественная кампания в поддержку национальных мероприятий по расширению доступа к своевременному, комплексному и качественному лечению. </a:t>
            </a:r>
          </a:p>
          <a:p>
            <a:pPr lvl="0"/>
            <a:r>
              <a:rPr lang="ru-RU" sz="2800" dirty="0"/>
              <a:t>Создана Интернет-платформа единого русскоязычного информационного пространства для сообществ ЛЖВ для обмена информацией и вынесенными уроками в странах ВЕ. </a:t>
            </a:r>
          </a:p>
          <a:p>
            <a:endParaRPr lang="en-US" altLang="uk-UA" sz="3000" dirty="0" smtClean="0"/>
          </a:p>
        </p:txBody>
      </p:sp>
    </p:spTree>
    <p:extLst>
      <p:ext uri="{BB962C8B-B14F-4D97-AF65-F5344CB8AC3E}">
        <p14:creationId xmlns:p14="http://schemas.microsoft.com/office/powerpoint/2010/main" val="244221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052736"/>
            <a:ext cx="7066359" cy="1152128"/>
          </a:xfrm>
        </p:spPr>
        <p:txBody>
          <a:bodyPr/>
          <a:lstStyle/>
          <a:p>
            <a:pPr algn="l">
              <a:defRPr/>
            </a:pPr>
            <a:r>
              <a:rPr lang="ru-RU" b="1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Наша адвокационная   </a:t>
            </a:r>
            <a:br>
              <a:rPr lang="ru-RU" b="1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b="1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стратегия  </a:t>
            </a:r>
            <a:endParaRPr lang="uk-UA" b="1" kern="12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>
          <a:xfrm>
            <a:off x="395288" y="2132856"/>
            <a:ext cx="8291512" cy="3993307"/>
          </a:xfrm>
        </p:spPr>
        <p:txBody>
          <a:bodyPr/>
          <a:lstStyle/>
          <a:p>
            <a:endParaRPr lang="ru-RU" altLang="uk-UA" sz="2000" dirty="0" smtClean="0"/>
          </a:p>
          <a:p>
            <a:r>
              <a:rPr lang="ru-RU" altLang="uk-UA" sz="2400" dirty="0" smtClean="0"/>
              <a:t>ПР 1</a:t>
            </a:r>
            <a:r>
              <a:rPr lang="ru-RU" altLang="uk-UA" dirty="0" smtClean="0"/>
              <a:t>: </a:t>
            </a:r>
            <a:r>
              <a:rPr lang="ru-RU" altLang="uk-UA" sz="2000" dirty="0"/>
              <a:t>В регионе ВЕЦА антиретровирусное лечение </a:t>
            </a:r>
            <a:r>
              <a:rPr lang="ru-RU" altLang="uk-UA" sz="2000" dirty="0" smtClean="0"/>
              <a:t>ВИЧ-инфекции</a:t>
            </a:r>
            <a:r>
              <a:rPr lang="ru-RU" altLang="uk-UA" sz="2000" dirty="0"/>
              <a:t>, включая услуги по привлечению и </a:t>
            </a:r>
            <a:r>
              <a:rPr lang="ru-RU" altLang="uk-UA" sz="2000" dirty="0" smtClean="0"/>
              <a:t>удержанию </a:t>
            </a:r>
            <a:r>
              <a:rPr lang="ru-RU" altLang="uk-UA" sz="2000" dirty="0"/>
              <a:t>пациентов в программах лечения, в </a:t>
            </a:r>
            <a:r>
              <a:rPr lang="ru-RU" altLang="uk-UA" sz="2000" dirty="0" smtClean="0"/>
              <a:t>среднем</a:t>
            </a:r>
            <a:r>
              <a:rPr lang="en-US" altLang="uk-UA" sz="2000" dirty="0" smtClean="0"/>
              <a:t> </a:t>
            </a:r>
            <a:r>
              <a:rPr lang="ru-RU" altLang="uk-UA" sz="2000" dirty="0" smtClean="0"/>
              <a:t>финансируется </a:t>
            </a:r>
            <a:r>
              <a:rPr lang="ru-RU" altLang="uk-UA" sz="2000" dirty="0"/>
              <a:t>не менее чем на 50% из </a:t>
            </a:r>
            <a:r>
              <a:rPr lang="ru-RU" altLang="uk-UA" sz="2000" dirty="0" smtClean="0"/>
              <a:t>государственного бюджет</a:t>
            </a:r>
            <a:endParaRPr lang="en-US" altLang="uk-UA" sz="2000" dirty="0" smtClean="0"/>
          </a:p>
          <a:p>
            <a:r>
              <a:rPr lang="ru-RU" altLang="uk-UA" sz="2000" dirty="0"/>
              <a:t>ПР 2: Государственное финансирование программ </a:t>
            </a:r>
            <a:r>
              <a:rPr lang="ru-RU" altLang="uk-UA" sz="2000" dirty="0" smtClean="0"/>
              <a:t>АРВ-лечения </a:t>
            </a:r>
            <a:r>
              <a:rPr lang="ru-RU" altLang="uk-UA" sz="2000" dirty="0"/>
              <a:t>ВИЧ-инфекции является максимально </a:t>
            </a:r>
            <a:r>
              <a:rPr lang="ru-RU" altLang="uk-UA" sz="2000" dirty="0" smtClean="0"/>
              <a:t>эффективным </a:t>
            </a:r>
            <a:r>
              <a:rPr lang="ru-RU" altLang="uk-UA" sz="2000" dirty="0"/>
              <a:t>и соответствует принципу «</a:t>
            </a:r>
            <a:r>
              <a:rPr lang="ru-RU" altLang="uk-UA" sz="2000" dirty="0" smtClean="0"/>
              <a:t>цена-качество»</a:t>
            </a:r>
            <a:endParaRPr lang="en-US" altLang="uk-UA" sz="2000" dirty="0" smtClean="0"/>
          </a:p>
          <a:p>
            <a:r>
              <a:rPr lang="ru-RU" altLang="uk-UA" sz="2000" dirty="0"/>
              <a:t>ПР 3: Организации ЛЖВ способны проводить </a:t>
            </a:r>
            <a:r>
              <a:rPr lang="ru-RU" altLang="uk-UA" sz="2000" dirty="0" smtClean="0"/>
              <a:t>эффективные </a:t>
            </a:r>
            <a:r>
              <a:rPr lang="ru-RU" altLang="uk-UA" sz="2000" dirty="0"/>
              <a:t>общественные кампании с целью </a:t>
            </a:r>
            <a:r>
              <a:rPr lang="ru-RU" altLang="uk-UA" sz="2000" dirty="0" smtClean="0"/>
              <a:t>обеспечения </a:t>
            </a:r>
            <a:r>
              <a:rPr lang="ru-RU" altLang="uk-UA" sz="2000" dirty="0"/>
              <a:t>устойчивости программ АРВ-лечения </a:t>
            </a:r>
            <a:r>
              <a:rPr lang="ru-RU" altLang="uk-UA" sz="2000" dirty="0" smtClean="0"/>
              <a:t>ВИЧ-инфекции </a:t>
            </a:r>
            <a:r>
              <a:rPr lang="ru-RU" altLang="uk-UA" sz="2000" dirty="0"/>
              <a:t>за счет государственного бюджета. </a:t>
            </a:r>
          </a:p>
          <a:p>
            <a:endParaRPr lang="en-US" altLang="uk-UA" sz="2000" dirty="0" smtClean="0"/>
          </a:p>
        </p:txBody>
      </p:sp>
    </p:spTree>
    <p:extLst>
      <p:ext uri="{BB962C8B-B14F-4D97-AF65-F5344CB8AC3E}">
        <p14:creationId xmlns:p14="http://schemas.microsoft.com/office/powerpoint/2010/main" val="339683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7066359" cy="1107654"/>
          </a:xfrm>
        </p:spPr>
        <p:txBody>
          <a:bodyPr/>
          <a:lstStyle/>
          <a:p>
            <a:pPr algn="l">
              <a:defRPr/>
            </a:pPr>
            <a:r>
              <a:rPr lang="ru-RU" b="1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Партнеры  </a:t>
            </a:r>
            <a:endParaRPr lang="uk-UA" b="1" kern="12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>
          <a:xfrm>
            <a:off x="395288" y="1412776"/>
            <a:ext cx="8291512" cy="4713387"/>
          </a:xfrm>
        </p:spPr>
        <p:txBody>
          <a:bodyPr/>
          <a:lstStyle/>
          <a:p>
            <a:r>
              <a:rPr lang="en-US" altLang="uk-UA" dirty="0" smtClean="0"/>
              <a:t>UNAIDS, UNICEF, WHO, World Vision</a:t>
            </a:r>
            <a:endParaRPr lang="ru-RU" altLang="uk-UA" dirty="0" smtClean="0"/>
          </a:p>
          <a:p>
            <a:pPr marL="0" indent="0">
              <a:buNone/>
            </a:pPr>
            <a:endParaRPr lang="ru-RU" altLang="uk-UA" dirty="0" smtClean="0"/>
          </a:p>
          <a:p>
            <a:r>
              <a:rPr lang="ru-RU" altLang="uk-UA" dirty="0" smtClean="0"/>
              <a:t>Минздрав, Минфин, </a:t>
            </a:r>
            <a:r>
              <a:rPr lang="ru-RU" altLang="uk-UA" dirty="0" err="1" smtClean="0"/>
              <a:t>Нацциональное</a:t>
            </a:r>
            <a:r>
              <a:rPr lang="ru-RU" altLang="uk-UA" dirty="0" smtClean="0"/>
              <a:t> собрание</a:t>
            </a:r>
            <a:endParaRPr lang="ru-RU" altLang="uk-UA" dirty="0" smtClean="0"/>
          </a:p>
          <a:p>
            <a:pPr marL="0" indent="0">
              <a:buNone/>
            </a:pPr>
            <a:endParaRPr lang="ru-RU" altLang="uk-UA" dirty="0" smtClean="0"/>
          </a:p>
          <a:p>
            <a:pPr marL="0" indent="0">
              <a:buNone/>
            </a:pPr>
            <a:endParaRPr lang="ru-RU" altLang="uk-UA" dirty="0" smtClean="0"/>
          </a:p>
          <a:p>
            <a:r>
              <a:rPr lang="ru-RU" altLang="uk-UA" dirty="0" smtClean="0"/>
              <a:t>Сеть Снижения Вреда, «Чистый Мир», ОО «Феникс», ОО «Здоровая Жизнь», фонд Ростропович-Вишневской.</a:t>
            </a:r>
            <a:endParaRPr lang="ru-RU" altLang="uk-UA" dirty="0" smtClean="0"/>
          </a:p>
          <a:p>
            <a:pPr marL="0" indent="0">
              <a:buNone/>
            </a:pPr>
            <a:r>
              <a:rPr lang="ru-RU" altLang="uk-UA" dirty="0"/>
              <a:t>-</a:t>
            </a:r>
            <a:endParaRPr lang="ru-RU" altLang="uk-UA" dirty="0" smtClean="0"/>
          </a:p>
          <a:p>
            <a:endParaRPr lang="en-US" altLang="uk-UA" dirty="0" smtClean="0"/>
          </a:p>
        </p:txBody>
      </p:sp>
    </p:spTree>
    <p:extLst>
      <p:ext uri="{BB962C8B-B14F-4D97-AF65-F5344CB8AC3E}">
        <p14:creationId xmlns:p14="http://schemas.microsoft.com/office/powerpoint/2010/main" val="244221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7066359" cy="1107654"/>
          </a:xfrm>
        </p:spPr>
        <p:txBody>
          <a:bodyPr/>
          <a:lstStyle/>
          <a:p>
            <a:pPr algn="l">
              <a:defRPr/>
            </a:pPr>
            <a:r>
              <a:rPr lang="ru-RU" b="1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Что мы сделали</a:t>
            </a:r>
            <a:endParaRPr lang="uk-UA" b="1" kern="12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>
          <a:xfrm>
            <a:off x="395288" y="1700808"/>
            <a:ext cx="8291512" cy="4425355"/>
          </a:xfrm>
        </p:spPr>
        <p:txBody>
          <a:bodyPr/>
          <a:lstStyle/>
          <a:p>
            <a:endParaRPr lang="ru-RU" altLang="uk-UA" sz="2000" dirty="0" smtClean="0"/>
          </a:p>
          <a:p>
            <a:r>
              <a:rPr lang="ru-RU" sz="2400" dirty="0" smtClean="0"/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Проведены обучающие мероприятия для 15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сотрудников организации на тему «Работа со СМИ» и «Мониторинг и оценка».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Разработан операционный план организации по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фандрайзингу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Осуществлен визит международного эксперта по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адвокации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Азербайджан с последующей разработкой детального плана общественной кампании по расширению доступа к лечению за средства государственного бюджета.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ru-RU" sz="2400" dirty="0"/>
              <a:t>            </a:t>
            </a:r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endParaRPr lang="ru-RU" altLang="uk-UA" dirty="0" smtClean="0"/>
          </a:p>
        </p:txBody>
      </p:sp>
    </p:spTree>
    <p:extLst>
      <p:ext uri="{BB962C8B-B14F-4D97-AF65-F5344CB8AC3E}">
        <p14:creationId xmlns:p14="http://schemas.microsoft.com/office/powerpoint/2010/main" val="244221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11589</TotalTime>
  <Words>577</Words>
  <Application>Microsoft Office PowerPoint</Application>
  <PresentationFormat>Экран (4:3)</PresentationFormat>
  <Paragraphs>110</Paragraphs>
  <Slides>13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Segoe UI Semibold</vt:lpstr>
      <vt:lpstr>Times New Roman</vt:lpstr>
      <vt:lpstr>Оформление по умолчанию</vt:lpstr>
      <vt:lpstr>Презентация PowerPoint</vt:lpstr>
      <vt:lpstr>  О нас</vt:lpstr>
      <vt:lpstr>О нас  </vt:lpstr>
      <vt:lpstr>Ситуация в стране до начала проекта </vt:lpstr>
      <vt:lpstr>Задачи проекта  </vt:lpstr>
      <vt:lpstr>Индикаторы   </vt:lpstr>
      <vt:lpstr>Наша адвокационная               стратегия  </vt:lpstr>
      <vt:lpstr>Партнеры  </vt:lpstr>
      <vt:lpstr>Что мы сделали</vt:lpstr>
      <vt:lpstr>Что мы сделали  </vt:lpstr>
      <vt:lpstr>Что мы сделали </vt:lpstr>
      <vt:lpstr>Следующие шаги  </vt:lpstr>
      <vt:lpstr>Вопросы и ответы</vt:lpstr>
    </vt:vector>
  </TitlesOfParts>
  <Company>AUKN of PLWH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Ehtiram-PC</cp:lastModifiedBy>
  <cp:revision>788</cp:revision>
  <cp:lastPrinted>2013-11-05T19:03:52Z</cp:lastPrinted>
  <dcterms:created xsi:type="dcterms:W3CDTF">2006-02-02T07:41:40Z</dcterms:created>
  <dcterms:modified xsi:type="dcterms:W3CDTF">2014-06-15T08:45:57Z</dcterms:modified>
</cp:coreProperties>
</file>