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5"/>
  </p:notesMasterIdLst>
  <p:sldIdLst>
    <p:sldId id="256" r:id="rId2"/>
    <p:sldId id="266" r:id="rId3"/>
    <p:sldId id="257" r:id="rId4"/>
    <p:sldId id="269" r:id="rId5"/>
    <p:sldId id="258" r:id="rId6"/>
    <p:sldId id="259" r:id="rId7"/>
    <p:sldId id="267" r:id="rId8"/>
    <p:sldId id="268" r:id="rId9"/>
    <p:sldId id="260" r:id="rId10"/>
    <p:sldId id="261" r:id="rId11"/>
    <p:sldId id="262" r:id="rId12"/>
    <p:sldId id="264" r:id="rId13"/>
    <p:sldId id="265"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A660B2-8559-4419-A48F-9000448E3A78}" type="datetimeFigureOut">
              <a:rPr lang="ru-RU" smtClean="0"/>
              <a:t>22.06.2014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8DF9BC-21E6-4657-A32E-68CE825DE5EA}" type="slidenum">
              <a:rPr lang="ru-RU" smtClean="0"/>
              <a:t>‹#›</a:t>
            </a:fld>
            <a:endParaRPr lang="ru-RU"/>
          </a:p>
        </p:txBody>
      </p:sp>
    </p:spTree>
    <p:extLst>
      <p:ext uri="{BB962C8B-B14F-4D97-AF65-F5344CB8AC3E}">
        <p14:creationId xmlns:p14="http://schemas.microsoft.com/office/powerpoint/2010/main" val="365292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0" i="0" u="none" strike="noStrike" kern="1200" baseline="0" dirty="0" smtClean="0">
                <a:solidFill>
                  <a:schemeClr val="tx1"/>
                </a:solidFill>
                <a:latin typeface="+mn-lt"/>
                <a:ea typeface="+mn-ea"/>
                <a:cs typeface="+mn-cs"/>
              </a:rPr>
              <a:t>Основной особенностью новой модели финансирования является гибкость в оптимальном распределении странами выделенной суммы между компонентами по заболеваниям и комплексными мерами по УСЗ в соответствии с потребностями страны. Этот процесс называется «распределением ресурсов программ». </a:t>
            </a:r>
          </a:p>
          <a:p>
            <a:r>
              <a:rPr lang="ru-RU" sz="1200" b="0" i="0" u="none" strike="noStrike" kern="1200" baseline="0" dirty="0" smtClean="0">
                <a:solidFill>
                  <a:schemeClr val="tx1"/>
                </a:solidFill>
                <a:latin typeface="+mn-lt"/>
                <a:ea typeface="+mn-ea"/>
                <a:cs typeface="+mn-cs"/>
              </a:rPr>
              <a:t>Странам рекомендуется в кратчайшие сроки инициировать обсуждение схемы распределения ресурсов программ с соответствующими заинтересованными сторонами и Секретариатом Глобального фонда. </a:t>
            </a:r>
            <a:r>
              <a:rPr lang="ru-RU" sz="1200" b="1" i="0" u="none" strike="noStrike" kern="1200" baseline="0" dirty="0" smtClean="0">
                <a:solidFill>
                  <a:schemeClr val="tx1"/>
                </a:solidFill>
                <a:latin typeface="+mn-lt"/>
                <a:ea typeface="+mn-ea"/>
                <a:cs typeface="+mn-cs"/>
              </a:rPr>
              <a:t>СКК должен проинформировать Глобальный фонд о схеме распределения ресурсов программ в процессе представления первого варианта концептуальной записки (не позднее)</a:t>
            </a:r>
            <a:r>
              <a:rPr lang="ru-RU" sz="1200" b="0" i="0" u="none" strike="noStrike" kern="1200" baseline="0" dirty="0" smtClean="0">
                <a:solidFill>
                  <a:schemeClr val="tx1"/>
                </a:solidFill>
                <a:latin typeface="+mn-lt"/>
                <a:ea typeface="+mn-ea"/>
                <a:cs typeface="+mn-cs"/>
              </a:rPr>
              <a:t>. </a:t>
            </a:r>
            <a:endParaRPr lang="ru-RU" dirty="0"/>
          </a:p>
        </p:txBody>
      </p:sp>
      <p:sp>
        <p:nvSpPr>
          <p:cNvPr id="4" name="Номер слайда 3"/>
          <p:cNvSpPr>
            <a:spLocks noGrp="1"/>
          </p:cNvSpPr>
          <p:nvPr>
            <p:ph type="sldNum" sz="quarter" idx="10"/>
          </p:nvPr>
        </p:nvSpPr>
        <p:spPr/>
        <p:txBody>
          <a:bodyPr/>
          <a:lstStyle/>
          <a:p>
            <a:fld id="{A98DF9BC-21E6-4657-A32E-68CE825DE5EA}" type="slidenum">
              <a:rPr lang="ru-RU" smtClean="0"/>
              <a:t>6</a:t>
            </a:fld>
            <a:endParaRPr lang="ru-RU"/>
          </a:p>
        </p:txBody>
      </p:sp>
    </p:spTree>
    <p:extLst>
      <p:ext uri="{BB962C8B-B14F-4D97-AF65-F5344CB8AC3E}">
        <p14:creationId xmlns:p14="http://schemas.microsoft.com/office/powerpoint/2010/main" val="1101018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После представления концептуальной записки Группа Глобального </a:t>
            </a:r>
            <a:r>
              <a:rPr lang="en-US" baseline="0" dirty="0" smtClean="0"/>
              <a:t> </a:t>
            </a:r>
            <a:r>
              <a:rPr lang="ru-RU" dirty="0" smtClean="0"/>
              <a:t>фонда по проведению технической оценки – группа независимых </a:t>
            </a:r>
          </a:p>
          <a:p>
            <a:r>
              <a:rPr lang="ru-RU" dirty="0" smtClean="0"/>
              <a:t>экспертов оценивает качество и техническую обоснованность концептуальной записки. Если Группа технической оценки (ГТО) </a:t>
            </a:r>
          </a:p>
          <a:p>
            <a:r>
              <a:rPr lang="ru-RU" dirty="0" smtClean="0"/>
              <a:t>удовлетворена качеством концептуальной записки, то она вносит в Комитет по утверждению грантов рекомендацию о предоставлении </a:t>
            </a:r>
          </a:p>
          <a:p>
            <a:r>
              <a:rPr lang="ru-RU" dirty="0" smtClean="0"/>
              <a:t>финансирования. Однако Группа технической оценки может</a:t>
            </a:r>
            <a:r>
              <a:rPr lang="en-US" baseline="0" dirty="0" smtClean="0"/>
              <a:t> </a:t>
            </a:r>
            <a:r>
              <a:rPr lang="ru-RU" dirty="0" smtClean="0"/>
              <a:t>также прийти к выводу, что концептуальная записка еще не готова. </a:t>
            </a:r>
          </a:p>
          <a:p>
            <a:r>
              <a:rPr lang="ru-RU" dirty="0" smtClean="0"/>
              <a:t>Например, она может проинформировать </a:t>
            </a:r>
            <a:r>
              <a:rPr lang="ru-RU" dirty="0" err="1" smtClean="0"/>
              <a:t>страновой</a:t>
            </a:r>
            <a:r>
              <a:rPr lang="ru-RU" dirty="0" smtClean="0"/>
              <a:t> координационный комитет о том, что необходимо представить пересмотренный вариант концептуальной записки. В Комитет по утверждению грантов (КУГ) входят руководящие работники Глобального фонда высшего звена и представители технических партнеров, в том числе представители сообществ. На основе рекомендации Группы технической оценки, Комитет </a:t>
            </a:r>
          </a:p>
          <a:p>
            <a:r>
              <a:rPr lang="ru-RU" dirty="0" smtClean="0"/>
              <a:t>по утверждению грантов определяет окончательный объем финансирования по запросу, который составляет основу для </a:t>
            </a:r>
          </a:p>
          <a:p>
            <a:r>
              <a:rPr lang="ru-RU" dirty="0" smtClean="0"/>
              <a:t>выделения гранта.</a:t>
            </a:r>
            <a:endParaRPr lang="en-US" dirty="0" smtClean="0"/>
          </a:p>
          <a:p>
            <a:r>
              <a:rPr lang="en-US" sz="1200" b="0" i="0" u="none" strike="noStrike" kern="1200" baseline="0" dirty="0" smtClean="0">
                <a:solidFill>
                  <a:schemeClr val="tx1"/>
                </a:solidFill>
                <a:latin typeface="+mn-lt"/>
                <a:ea typeface="+mn-ea"/>
                <a:cs typeface="+mn-cs"/>
              </a:rPr>
              <a:t>The results of this screening are reported to the GAC. In cases where a CCM has not met one or the other of Requirements 1 and 2, the matter may be sent to senior management to decide on remedial actions. The final decision on applicant eligibility will be made by the GAC. The Secretariat may refuse to accept a concept note if there are major concerns about CCM Eligibility Requirements 3 through 6. Adherence to these requirements is assessed during the annual performance review of the CCM. The CCM needs to complete the performance review before it submits its first concept note. </a:t>
            </a:r>
            <a:endParaRPr lang="ru-RU" dirty="0"/>
          </a:p>
        </p:txBody>
      </p:sp>
      <p:sp>
        <p:nvSpPr>
          <p:cNvPr id="4" name="Номер слайда 3"/>
          <p:cNvSpPr>
            <a:spLocks noGrp="1"/>
          </p:cNvSpPr>
          <p:nvPr>
            <p:ph type="sldNum" sz="quarter" idx="10"/>
          </p:nvPr>
        </p:nvSpPr>
        <p:spPr/>
        <p:txBody>
          <a:bodyPr/>
          <a:lstStyle/>
          <a:p>
            <a:fld id="{A98DF9BC-21E6-4657-A32E-68CE825DE5EA}" type="slidenum">
              <a:rPr lang="ru-RU" smtClean="0"/>
              <a:t>8</a:t>
            </a:fld>
            <a:endParaRPr lang="ru-RU"/>
          </a:p>
        </p:txBody>
      </p:sp>
    </p:spTree>
    <p:extLst>
      <p:ext uri="{BB962C8B-B14F-4D97-AF65-F5344CB8AC3E}">
        <p14:creationId xmlns:p14="http://schemas.microsoft.com/office/powerpoint/2010/main" val="2925853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A3B70A2-6514-4FF7-8A42-55F7DD3D5FB3}" type="datetimeFigureOut">
              <a:rPr lang="ru-RU" smtClean="0"/>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1999208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3B70A2-6514-4FF7-8A42-55F7DD3D5FB3}" type="datetimeFigureOut">
              <a:rPr lang="ru-RU" smtClean="0"/>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1293825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3B70A2-6514-4FF7-8A42-55F7DD3D5FB3}" type="datetimeFigureOut">
              <a:rPr lang="ru-RU" smtClean="0"/>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648266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A3B70A2-6514-4FF7-8A42-55F7DD3D5FB3}" type="datetimeFigureOut">
              <a:rPr lang="ru-RU" smtClean="0"/>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1324572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A3B70A2-6514-4FF7-8A42-55F7DD3D5FB3}" type="datetimeFigureOut">
              <a:rPr lang="ru-RU" smtClean="0"/>
              <a:t>22.06.2014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564621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A3B70A2-6514-4FF7-8A42-55F7DD3D5FB3}" type="datetimeFigureOut">
              <a:rPr lang="ru-RU" smtClean="0"/>
              <a:t>22.06.2014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102824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A3B70A2-6514-4FF7-8A42-55F7DD3D5FB3}" type="datetimeFigureOut">
              <a:rPr lang="ru-RU" smtClean="0"/>
              <a:t>22.06.2014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4152982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A3B70A2-6514-4FF7-8A42-55F7DD3D5FB3}" type="datetimeFigureOut">
              <a:rPr lang="ru-RU" smtClean="0"/>
              <a:t>22.06.2014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51987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A3B70A2-6514-4FF7-8A42-55F7DD3D5FB3}" type="datetimeFigureOut">
              <a:rPr lang="ru-RU" smtClean="0"/>
              <a:t>22.06.2014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334220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A3B70A2-6514-4FF7-8A42-55F7DD3D5FB3}" type="datetimeFigureOut">
              <a:rPr lang="ru-RU" smtClean="0"/>
              <a:t>22.06.2014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3659788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A3B70A2-6514-4FF7-8A42-55F7DD3D5FB3}" type="datetimeFigureOut">
              <a:rPr lang="ru-RU" smtClean="0"/>
              <a:t>22.06.2014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E10F194-13AE-4612-A8C5-F38C5721E464}" type="slidenum">
              <a:rPr lang="ru-RU" smtClean="0"/>
              <a:t>‹#›</a:t>
            </a:fld>
            <a:endParaRPr lang="ru-RU"/>
          </a:p>
        </p:txBody>
      </p:sp>
    </p:spTree>
    <p:extLst>
      <p:ext uri="{BB962C8B-B14F-4D97-AF65-F5344CB8AC3E}">
        <p14:creationId xmlns:p14="http://schemas.microsoft.com/office/powerpoint/2010/main" val="204652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B70A2-6514-4FF7-8A42-55F7DD3D5FB3}" type="datetimeFigureOut">
              <a:rPr lang="ru-RU" smtClean="0"/>
              <a:t>22.06.2014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0F194-13AE-4612-A8C5-F38C5721E464}" type="slidenum">
              <a:rPr lang="ru-RU" smtClean="0"/>
              <a:t>‹#›</a:t>
            </a:fld>
            <a:endParaRPr lang="ru-RU"/>
          </a:p>
        </p:txBody>
      </p:sp>
    </p:spTree>
    <p:extLst>
      <p:ext uri="{BB962C8B-B14F-4D97-AF65-F5344CB8AC3E}">
        <p14:creationId xmlns:p14="http://schemas.microsoft.com/office/powerpoint/2010/main" val="4293575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b="1" dirty="0" smtClean="0"/>
              <a:t>Краткий обзор Новой модели финансирования Глобального фонда</a:t>
            </a:r>
            <a:endParaRPr lang="ru-RU" b="1" dirty="0"/>
          </a:p>
        </p:txBody>
      </p:sp>
      <p:sp>
        <p:nvSpPr>
          <p:cNvPr id="3" name="Подзаголовок 2"/>
          <p:cNvSpPr>
            <a:spLocks noGrp="1"/>
          </p:cNvSpPr>
          <p:nvPr>
            <p:ph type="subTitle" idx="1"/>
          </p:nvPr>
        </p:nvSpPr>
        <p:spPr>
          <a:xfrm>
            <a:off x="1371600" y="4581128"/>
            <a:ext cx="6400800" cy="1057672"/>
          </a:xfrm>
        </p:spPr>
        <p:txBody>
          <a:bodyPr>
            <a:normAutofit fontScale="92500" lnSpcReduction="10000"/>
          </a:bodyPr>
          <a:lstStyle/>
          <a:p>
            <a:r>
              <a:rPr lang="ru-RU" dirty="0" smtClean="0"/>
              <a:t>Варенцов Иван</a:t>
            </a:r>
          </a:p>
          <a:p>
            <a:r>
              <a:rPr lang="ru-RU" dirty="0" smtClean="0"/>
              <a:t>Душанбе, 23.06.2014.</a:t>
            </a:r>
            <a:endParaRPr lang="ru-RU" dirty="0"/>
          </a:p>
        </p:txBody>
      </p:sp>
    </p:spTree>
    <p:extLst>
      <p:ext uri="{BB962C8B-B14F-4D97-AF65-F5344CB8AC3E}">
        <p14:creationId xmlns:p14="http://schemas.microsoft.com/office/powerpoint/2010/main" val="1551974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3200" b="1" dirty="0" err="1" smtClean="0"/>
              <a:t>Страновой</a:t>
            </a:r>
            <a:r>
              <a:rPr lang="ru-RU" sz="3200" b="1" dirty="0" smtClean="0"/>
              <a:t> диалог</a:t>
            </a:r>
            <a:endParaRPr lang="ru-RU" sz="3200" b="1" dirty="0"/>
          </a:p>
        </p:txBody>
      </p:sp>
      <p:sp>
        <p:nvSpPr>
          <p:cNvPr id="3" name="Объект 2"/>
          <p:cNvSpPr>
            <a:spLocks noGrp="1"/>
          </p:cNvSpPr>
          <p:nvPr>
            <p:ph idx="1"/>
          </p:nvPr>
        </p:nvSpPr>
        <p:spPr>
          <a:xfrm>
            <a:off x="467544" y="1196752"/>
            <a:ext cx="8229600" cy="6192688"/>
          </a:xfrm>
        </p:spPr>
        <p:txBody>
          <a:bodyPr>
            <a:normAutofit fontScale="55000" lnSpcReduction="20000"/>
          </a:bodyPr>
          <a:lstStyle/>
          <a:p>
            <a:pPr marL="0" indent="0">
              <a:buNone/>
            </a:pPr>
            <a:r>
              <a:rPr lang="ru-RU" sz="3500" dirty="0" smtClean="0"/>
              <a:t>В </a:t>
            </a:r>
            <a:r>
              <a:rPr lang="ru-RU" sz="3500" dirty="0"/>
              <a:t>соответствии с видением Глобального фонда, </a:t>
            </a:r>
            <a:r>
              <a:rPr lang="ru-RU" sz="3500" dirty="0" err="1"/>
              <a:t>страновой</a:t>
            </a:r>
            <a:r>
              <a:rPr lang="ru-RU" sz="3500" dirty="0"/>
              <a:t> диалог должен: </a:t>
            </a:r>
          </a:p>
          <a:p>
            <a:pPr lvl="0"/>
            <a:r>
              <a:rPr lang="ru-RU" sz="3500" dirty="0"/>
              <a:t>Быть постоянным процессом, состоящим из разнообразных обзоров, встреч и решений. </a:t>
            </a:r>
          </a:p>
          <a:p>
            <a:pPr lvl="0"/>
            <a:r>
              <a:rPr lang="ru-RU" sz="3500" dirty="0"/>
              <a:t>Осуществляться под руководством СКК и включать широкий круг заинтересованных сторон. </a:t>
            </a:r>
          </a:p>
          <a:p>
            <a:pPr lvl="0"/>
            <a:r>
              <a:rPr lang="ru-RU" sz="3500" dirty="0"/>
              <a:t>Служить источником информации для концептуальной записки, что достигается путем определения и </a:t>
            </a:r>
            <a:r>
              <a:rPr lang="ru-RU" sz="3500" dirty="0" err="1"/>
              <a:t>приоритизации</a:t>
            </a:r>
            <a:r>
              <a:rPr lang="ru-RU" sz="3500" dirty="0"/>
              <a:t> потребностей и критическим обзором Национальных стратегических планов (НСП) по борьбе с заболеваниями. </a:t>
            </a:r>
          </a:p>
          <a:p>
            <a:pPr lvl="0"/>
            <a:r>
              <a:rPr lang="ru-RU" sz="3500" dirty="0"/>
              <a:t>Приводить к «укреплению участия широкого круга сторон в разработке национальных стратегий борьбы с заболеваниями… улучшению координации, соответствия ситуации и эффективности противодействия заболеваниям</a:t>
            </a:r>
            <a:r>
              <a:rPr lang="ru-RU" sz="3500" dirty="0" smtClean="0"/>
              <a:t>».</a:t>
            </a:r>
          </a:p>
          <a:p>
            <a:pPr lvl="0"/>
            <a:r>
              <a:rPr lang="ru-RU" sz="3500" dirty="0"/>
              <a:t>Содержать обзор НСП и предложения по улучшению ситуации там, где НСП отсутствуют, являются недостаточными или устаревшими. </a:t>
            </a:r>
          </a:p>
          <a:p>
            <a:pPr lvl="0"/>
            <a:r>
              <a:rPr lang="ru-RU" sz="3500" dirty="0"/>
              <a:t>Обеспечивать значимое участие гражданского общества и основных затронутых групп населения, а также представителей людей, живущих с заболеваниями. Это участие должно быть документально подтверждено. </a:t>
            </a:r>
          </a:p>
          <a:p>
            <a:pPr lvl="0"/>
            <a:r>
              <a:rPr lang="ru-RU" sz="3500" dirty="0"/>
              <a:t>Проводиться с участием широкого круга заинтересованных сторон до разработки и подачи концептуальной записки.</a:t>
            </a:r>
          </a:p>
          <a:p>
            <a:pPr lvl="0"/>
            <a:endParaRPr lang="ru-RU" dirty="0"/>
          </a:p>
          <a:p>
            <a:endParaRPr lang="ru-RU" dirty="0"/>
          </a:p>
        </p:txBody>
      </p:sp>
    </p:spTree>
    <p:extLst>
      <p:ext uri="{BB962C8B-B14F-4D97-AF65-F5344CB8AC3E}">
        <p14:creationId xmlns:p14="http://schemas.microsoft.com/office/powerpoint/2010/main" val="3640716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t>Страновой</a:t>
            </a:r>
            <a:r>
              <a:rPr lang="ru-RU" sz="3200" b="1" dirty="0" smtClean="0"/>
              <a:t> диалог</a:t>
            </a:r>
            <a:endParaRPr lang="ru-RU" sz="3200" b="1" dirty="0"/>
          </a:p>
        </p:txBody>
      </p:sp>
      <p:sp>
        <p:nvSpPr>
          <p:cNvPr id="3" name="Объект 2"/>
          <p:cNvSpPr>
            <a:spLocks noGrp="1"/>
          </p:cNvSpPr>
          <p:nvPr>
            <p:ph idx="1"/>
          </p:nvPr>
        </p:nvSpPr>
        <p:spPr/>
        <p:txBody>
          <a:bodyPr>
            <a:normAutofit fontScale="92500" lnSpcReduction="10000"/>
          </a:bodyPr>
          <a:lstStyle/>
          <a:p>
            <a:pPr marL="0" indent="0">
              <a:buNone/>
            </a:pPr>
            <a:r>
              <a:rPr lang="ru-RU" dirty="0" err="1"/>
              <a:t>Страновой</a:t>
            </a:r>
            <a:r>
              <a:rPr lang="ru-RU" dirty="0"/>
              <a:t> диалог не должен: </a:t>
            </a:r>
          </a:p>
          <a:p>
            <a:pPr lvl="0"/>
            <a:r>
              <a:rPr lang="ru-RU" dirty="0"/>
              <a:t>Ограничиваться единственной встречей СКК. </a:t>
            </a:r>
          </a:p>
          <a:p>
            <a:pPr lvl="0"/>
            <a:r>
              <a:rPr lang="ru-RU" dirty="0"/>
              <a:t>Быть процессом, относящимся только к проектам Глобального фонда; он должен быть постоянным процессом определения национальных потребностей, разработки стратегий борьбы с заболеваниями и определения приоритетов финансирования. </a:t>
            </a:r>
          </a:p>
          <a:p>
            <a:pPr lvl="0"/>
            <a:r>
              <a:rPr lang="ru-RU" dirty="0"/>
              <a:t>Завершаться в момент подачи концептуальной записки.</a:t>
            </a:r>
          </a:p>
          <a:p>
            <a:endParaRPr lang="ru-RU" dirty="0"/>
          </a:p>
        </p:txBody>
      </p:sp>
    </p:spTree>
    <p:extLst>
      <p:ext uri="{BB962C8B-B14F-4D97-AF65-F5344CB8AC3E}">
        <p14:creationId xmlns:p14="http://schemas.microsoft.com/office/powerpoint/2010/main" val="4125089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1426170"/>
          </a:xfrm>
        </p:spPr>
        <p:txBody>
          <a:bodyPr>
            <a:normAutofit fontScale="90000"/>
          </a:bodyPr>
          <a:lstStyle/>
          <a:p>
            <a:r>
              <a:rPr lang="ru-RU" sz="3600" dirty="0" smtClean="0"/>
              <a:t/>
            </a:r>
            <a:br>
              <a:rPr lang="ru-RU" sz="3600" dirty="0" smtClean="0"/>
            </a:br>
            <a:r>
              <a:rPr lang="ru-RU" sz="3600" b="1" dirty="0" smtClean="0"/>
              <a:t>Поддержка программ, охватывающих </a:t>
            </a:r>
            <a:br>
              <a:rPr lang="ru-RU" sz="3600" b="1" dirty="0" smtClean="0"/>
            </a:br>
            <a:r>
              <a:rPr lang="ru-RU" sz="3600" b="1" dirty="0" smtClean="0"/>
              <a:t>сообщества, права и </a:t>
            </a:r>
            <a:r>
              <a:rPr lang="ru-RU" sz="3600" b="1" dirty="0" err="1" smtClean="0"/>
              <a:t>гендер</a:t>
            </a:r>
            <a:r>
              <a:rPr lang="ru-RU" sz="3600" b="1" dirty="0" smtClean="0"/>
              <a:t>, в новой </a:t>
            </a:r>
            <a:br>
              <a:rPr lang="ru-RU" sz="3600" b="1" dirty="0" smtClean="0"/>
            </a:br>
            <a:r>
              <a:rPr lang="ru-RU" sz="3600" b="1" dirty="0" smtClean="0"/>
              <a:t>модели финансирования </a:t>
            </a:r>
            <a:r>
              <a:rPr lang="ru-RU" dirty="0" smtClean="0"/>
              <a:t/>
            </a:r>
            <a:br>
              <a:rPr lang="ru-RU" dirty="0" smtClean="0"/>
            </a:br>
            <a:endParaRPr lang="ru-RU" dirty="0"/>
          </a:p>
        </p:txBody>
      </p:sp>
      <p:sp>
        <p:nvSpPr>
          <p:cNvPr id="3" name="Объект 2"/>
          <p:cNvSpPr>
            <a:spLocks noGrp="1"/>
          </p:cNvSpPr>
          <p:nvPr>
            <p:ph idx="1"/>
          </p:nvPr>
        </p:nvSpPr>
        <p:spPr>
          <a:xfrm>
            <a:off x="457200" y="1700808"/>
            <a:ext cx="8229600" cy="5157192"/>
          </a:xfrm>
        </p:spPr>
        <p:txBody>
          <a:bodyPr>
            <a:normAutofit fontScale="47500" lnSpcReduction="20000"/>
          </a:bodyPr>
          <a:lstStyle/>
          <a:p>
            <a:pPr marL="0" indent="0" algn="just">
              <a:buNone/>
            </a:pPr>
            <a:r>
              <a:rPr lang="ru-RU" sz="4000" dirty="0"/>
              <a:t>Согласно новой модели финансирования, Глобальный фонд уделяет </a:t>
            </a:r>
            <a:r>
              <a:rPr lang="ru-RU" sz="4000" dirty="0" smtClean="0"/>
              <a:t>особое </a:t>
            </a:r>
            <a:r>
              <a:rPr lang="ru-RU" sz="4000" dirty="0"/>
              <a:t>внимание обеспечению всеобщего доступа к качественным </a:t>
            </a:r>
            <a:r>
              <a:rPr lang="ru-RU" sz="4000" dirty="0" smtClean="0"/>
              <a:t>услугам </a:t>
            </a:r>
            <a:r>
              <a:rPr lang="ru-RU" sz="4000" dirty="0"/>
              <a:t>здравоохранения на недискриминационной основе, включая:</a:t>
            </a:r>
          </a:p>
          <a:p>
            <a:endParaRPr lang="ru-RU" sz="4000" dirty="0"/>
          </a:p>
          <a:p>
            <a:pPr lvl="0"/>
            <a:r>
              <a:rPr lang="ru-RU" sz="4000" dirty="0"/>
              <a:t>укрепление систем сообществ в целях мониторинга программ, </a:t>
            </a:r>
            <a:r>
              <a:rPr lang="ru-RU" sz="4000" dirty="0" smtClean="0"/>
              <a:t>мобилизации </a:t>
            </a:r>
            <a:r>
              <a:rPr lang="ru-RU" sz="4000" dirty="0"/>
              <a:t>сектора сообществ и поддержки реформ;</a:t>
            </a:r>
          </a:p>
          <a:p>
            <a:pPr lvl="0"/>
            <a:r>
              <a:rPr lang="ru-RU" sz="4000" dirty="0"/>
              <a:t>поддержку мер борьбы с тремя заболеваниями путем предоставления услуг здравоохранения вне официального сектора здравоохранения и необходимых мер по укреплению потенциала организаций в секторе сообществ, чтобы они имели возможность эффективно выполнять свою роль;</a:t>
            </a:r>
          </a:p>
          <a:p>
            <a:pPr lvl="0"/>
            <a:r>
              <a:rPr lang="ru-RU" sz="4000" dirty="0"/>
              <a:t>проведение оценки нормативной базы и реформы законодательства, предоставление консультативных услуг по правовым вопросам и организацию тренингов по правам человека для сообществ, официальных лиц, сотрудников полиции и медицинских работников;</a:t>
            </a:r>
          </a:p>
          <a:p>
            <a:pPr lvl="0"/>
            <a:r>
              <a:rPr lang="ru-RU" sz="4000" dirty="0"/>
              <a:t>мониторинг и информационно-разъяснительную деятельность в области прав человека; и</a:t>
            </a:r>
          </a:p>
          <a:p>
            <a:pPr lvl="0"/>
            <a:r>
              <a:rPr lang="ru-RU" sz="4000" dirty="0"/>
              <a:t>усилия по устранению препятствий, повышающих уязвимость всех женщин, особенно молодых женщин и девочек, и/или ограничивающих их доступ к медицинским и другим соответствующим услугам.</a:t>
            </a:r>
          </a:p>
          <a:p>
            <a:pPr marL="0" indent="0">
              <a:buNone/>
            </a:pPr>
            <a:endParaRPr lang="ru-RU" dirty="0"/>
          </a:p>
        </p:txBody>
      </p:sp>
    </p:spTree>
    <p:extLst>
      <p:ext uri="{BB962C8B-B14F-4D97-AF65-F5344CB8AC3E}">
        <p14:creationId xmlns:p14="http://schemas.microsoft.com/office/powerpoint/2010/main" val="2251036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noAutofit/>
          </a:bodyPr>
          <a:lstStyle/>
          <a:p>
            <a:r>
              <a:rPr lang="ru-RU" sz="3200" b="1" dirty="0"/>
              <a:t>Призыв указывать полный объем потребностей</a:t>
            </a:r>
            <a:endParaRPr lang="ru-RU" sz="3200" dirty="0"/>
          </a:p>
        </p:txBody>
      </p:sp>
      <p:sp>
        <p:nvSpPr>
          <p:cNvPr id="3" name="Объект 2"/>
          <p:cNvSpPr>
            <a:spLocks noGrp="1"/>
          </p:cNvSpPr>
          <p:nvPr>
            <p:ph idx="1"/>
          </p:nvPr>
        </p:nvSpPr>
        <p:spPr>
          <a:xfrm>
            <a:off x="467544" y="1340768"/>
            <a:ext cx="8229600" cy="5760640"/>
          </a:xfrm>
        </p:spPr>
        <p:txBody>
          <a:bodyPr>
            <a:noAutofit/>
          </a:bodyPr>
          <a:lstStyle/>
          <a:p>
            <a:r>
              <a:rPr lang="ru-RU" sz="2100" dirty="0"/>
              <a:t>Правление Глобального фонда поощряет все страны указывать полный объем потребностей. Это означает, что концептуальные записки должны быть комплексными и всесторонними и должны основываться на Национальных стратегиях, прошедших полную стоимостную оценку</a:t>
            </a:r>
            <a:r>
              <a:rPr lang="ru-RU" sz="2100" dirty="0" smtClean="0"/>
              <a:t>.</a:t>
            </a:r>
          </a:p>
          <a:p>
            <a:r>
              <a:rPr lang="ru-RU" sz="2100" dirty="0" smtClean="0"/>
              <a:t>Страны должны воспринимать </a:t>
            </a:r>
            <a:r>
              <a:rPr lang="ru-RU" sz="2100" dirty="0"/>
              <a:t>размер средств, выделенных на страну, не как «потолок» имеющихся возможностей, а скорее как их нижний предел</a:t>
            </a:r>
            <a:endParaRPr lang="ru-RU" sz="2100" dirty="0" smtClean="0"/>
          </a:p>
          <a:p>
            <a:r>
              <a:rPr lang="ru-RU" sz="2100" dirty="0"/>
              <a:t>Компоненты указания полного объема потребностей, которые невозможно профинансировать в настоящий момент, станут частью реестра не обеспеченных финансированием качественных запросов. Д</a:t>
            </a:r>
            <a:r>
              <a:rPr lang="ru-RU" sz="2100" dirty="0" smtClean="0"/>
              <a:t>ля покрытия этого реестра будут привлекаться ресурсы в</a:t>
            </a:r>
            <a:r>
              <a:rPr lang="ru-RU" sz="2100" dirty="0"/>
              <a:t> 2014-2016 годах</a:t>
            </a:r>
            <a:r>
              <a:rPr lang="ru-RU" sz="2100" dirty="0" smtClean="0"/>
              <a:t>.</a:t>
            </a:r>
          </a:p>
          <a:p>
            <a:r>
              <a:rPr lang="ru-RU" sz="2100" dirty="0"/>
              <a:t>П</a:t>
            </a:r>
            <a:r>
              <a:rPr lang="ru-RU" sz="2100" dirty="0" smtClean="0"/>
              <a:t>редставители </a:t>
            </a:r>
            <a:r>
              <a:rPr lang="ru-RU" sz="2100" dirty="0"/>
              <a:t>гражданского общества и основных затронутых </a:t>
            </a:r>
            <a:r>
              <a:rPr lang="ru-RU" sz="2100" dirty="0" smtClean="0"/>
              <a:t>групп должны осуществлять </a:t>
            </a:r>
            <a:r>
              <a:rPr lang="ru-RU" sz="2100" dirty="0" err="1"/>
              <a:t>адвокацию</a:t>
            </a:r>
            <a:r>
              <a:rPr lang="ru-RU" sz="2100" dirty="0"/>
              <a:t> указания полного объема </a:t>
            </a:r>
            <a:r>
              <a:rPr lang="ru-RU" sz="2100" dirty="0" smtClean="0"/>
              <a:t>потребностей в заявке</a:t>
            </a:r>
            <a:endParaRPr lang="ru-RU" sz="2100" dirty="0"/>
          </a:p>
        </p:txBody>
      </p:sp>
    </p:spTree>
    <p:extLst>
      <p:ext uri="{BB962C8B-B14F-4D97-AF65-F5344CB8AC3E}">
        <p14:creationId xmlns:p14="http://schemas.microsoft.com/office/powerpoint/2010/main" val="2028325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Новая модель финансирования (НМФ) Глобального фонда</a:t>
            </a:r>
            <a:endParaRPr lang="ru-RU" sz="3200" b="1" dirty="0"/>
          </a:p>
        </p:txBody>
      </p:sp>
      <p:sp>
        <p:nvSpPr>
          <p:cNvPr id="3" name="Объект 2"/>
          <p:cNvSpPr>
            <a:spLocks noGrp="1"/>
          </p:cNvSpPr>
          <p:nvPr>
            <p:ph idx="1"/>
          </p:nvPr>
        </p:nvSpPr>
        <p:spPr/>
        <p:txBody>
          <a:bodyPr>
            <a:normAutofit fontScale="92500" lnSpcReduction="20000"/>
          </a:bodyPr>
          <a:lstStyle/>
          <a:p>
            <a:r>
              <a:rPr lang="ru-RU" dirty="0" smtClean="0"/>
              <a:t>Утверждена Правлением ГФ в ноябре 2012 года</a:t>
            </a:r>
          </a:p>
          <a:p>
            <a:r>
              <a:rPr lang="ru-RU" dirty="0" smtClean="0"/>
              <a:t>Развитие НМФ – один из основных приоритетов стратегии ГФ на 2012 – 2016 гг.</a:t>
            </a:r>
          </a:p>
          <a:p>
            <a:r>
              <a:rPr lang="ru-RU" dirty="0" smtClean="0"/>
              <a:t>Заменила </a:t>
            </a:r>
            <a:r>
              <a:rPr lang="ru-RU" dirty="0" err="1" smtClean="0"/>
              <a:t>пораундовую</a:t>
            </a:r>
            <a:r>
              <a:rPr lang="ru-RU" dirty="0" smtClean="0"/>
              <a:t> модель (10 лет) в связи с ее критикой и неэффективностью</a:t>
            </a:r>
          </a:p>
          <a:p>
            <a:r>
              <a:rPr lang="ru-RU" dirty="0" smtClean="0"/>
              <a:t>Основной принцип - </a:t>
            </a:r>
            <a:r>
              <a:rPr lang="ru-RU" dirty="0"/>
              <a:t>обеспечения эффективности </a:t>
            </a:r>
            <a:r>
              <a:rPr lang="ru-RU" dirty="0" smtClean="0"/>
              <a:t>расходуемых средств</a:t>
            </a:r>
            <a:r>
              <a:rPr lang="ru-RU" dirty="0"/>
              <a:t>, как для стран-исполнителей, так и для </a:t>
            </a:r>
            <a:r>
              <a:rPr lang="ru-RU" dirty="0" smtClean="0"/>
              <a:t>доноров</a:t>
            </a:r>
          </a:p>
          <a:p>
            <a:r>
              <a:rPr lang="ru-RU" dirty="0" smtClean="0"/>
              <a:t>Финансовый кризис Глобального фонда</a:t>
            </a:r>
          </a:p>
          <a:p>
            <a:endParaRPr lang="ru-RU" dirty="0"/>
          </a:p>
        </p:txBody>
      </p:sp>
    </p:spTree>
    <p:extLst>
      <p:ext uri="{BB962C8B-B14F-4D97-AF65-F5344CB8AC3E}">
        <p14:creationId xmlns:p14="http://schemas.microsoft.com/office/powerpoint/2010/main" val="164003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1143000"/>
          </a:xfrm>
        </p:spPr>
        <p:txBody>
          <a:bodyPr>
            <a:normAutofit/>
          </a:bodyPr>
          <a:lstStyle/>
          <a:p>
            <a:r>
              <a:rPr lang="ru-RU" sz="3200" b="1" dirty="0" smtClean="0"/>
              <a:t>НМФ – основные черты</a:t>
            </a:r>
            <a:endParaRPr lang="ru-RU" sz="3200" b="1" dirty="0"/>
          </a:p>
        </p:txBody>
      </p:sp>
      <p:sp>
        <p:nvSpPr>
          <p:cNvPr id="3" name="Объект 2"/>
          <p:cNvSpPr>
            <a:spLocks noGrp="1"/>
          </p:cNvSpPr>
          <p:nvPr>
            <p:ph idx="1"/>
          </p:nvPr>
        </p:nvSpPr>
        <p:spPr>
          <a:xfrm>
            <a:off x="467544" y="980728"/>
            <a:ext cx="8229600" cy="5400600"/>
          </a:xfrm>
        </p:spPr>
        <p:txBody>
          <a:bodyPr>
            <a:noAutofit/>
          </a:bodyPr>
          <a:lstStyle/>
          <a:p>
            <a:pPr algn="just"/>
            <a:r>
              <a:rPr lang="ru-RU" sz="2300" dirty="0" smtClean="0"/>
              <a:t>Предсказуемость финансирования – страны знают заранее на какую сумму они могут претендовать</a:t>
            </a:r>
          </a:p>
          <a:p>
            <a:pPr algn="just"/>
            <a:r>
              <a:rPr lang="ru-RU" sz="2300" dirty="0" err="1" smtClean="0"/>
              <a:t>Страновой</a:t>
            </a:r>
            <a:r>
              <a:rPr lang="ru-RU" sz="2300" dirty="0" smtClean="0"/>
              <a:t> диалог должен обеспечить большую прозрачность процесса и вовлеченность различных сторон в подготовку заявки</a:t>
            </a:r>
          </a:p>
          <a:p>
            <a:pPr algn="just"/>
            <a:r>
              <a:rPr lang="ru-RU" sz="2300" dirty="0" smtClean="0"/>
              <a:t>Гибкие сроки подачи заявок – страны могут подавать заявки в любой из определенных ГФ периодов в рамках трех лет</a:t>
            </a:r>
          </a:p>
          <a:p>
            <a:pPr algn="just"/>
            <a:r>
              <a:rPr lang="ru-RU" sz="2300" dirty="0" smtClean="0"/>
              <a:t>Улучшенная организация процесса – весь процесс должен занимать в среднем 12 месяцев</a:t>
            </a:r>
          </a:p>
          <a:p>
            <a:pPr algn="just"/>
            <a:r>
              <a:rPr lang="ru-RU" sz="2300" dirty="0" smtClean="0"/>
              <a:t>Высокий процент успешных заявок (до 100% по сравнению с 50% в прошлой модели)</a:t>
            </a:r>
          </a:p>
          <a:p>
            <a:pPr algn="just"/>
            <a:r>
              <a:rPr lang="ru-RU" sz="2300" dirty="0" smtClean="0"/>
              <a:t>Основа заявки – Национальный стратегический план</a:t>
            </a:r>
          </a:p>
          <a:p>
            <a:pPr algn="just"/>
            <a:r>
              <a:rPr lang="ru-RU" sz="2300" dirty="0" smtClean="0"/>
              <a:t>Поощрение за амбиции – выделение стимулирующего финансирования и стимулирование подавать заявки, максимально охватывающие потребности страны</a:t>
            </a:r>
            <a:endParaRPr lang="ru-RU" sz="2300" dirty="0"/>
          </a:p>
        </p:txBody>
      </p:sp>
    </p:spTree>
    <p:extLst>
      <p:ext uri="{BB962C8B-B14F-4D97-AF65-F5344CB8AC3E}">
        <p14:creationId xmlns:p14="http://schemas.microsoft.com/office/powerpoint/2010/main" val="174764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3200" b="1" dirty="0" smtClean="0"/>
              <a:t>Распределение финансирования</a:t>
            </a:r>
            <a:endParaRPr lang="ru-RU" sz="3200" b="1"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322805098"/>
              </p:ext>
            </p:extLst>
          </p:nvPr>
        </p:nvGraphicFramePr>
        <p:xfrm>
          <a:off x="539552" y="1844825"/>
          <a:ext cx="8064896" cy="4847020"/>
        </p:xfrm>
        <a:graphic>
          <a:graphicData uri="http://schemas.openxmlformats.org/drawingml/2006/table">
            <a:tbl>
              <a:tblPr firstRow="1" firstCol="1" bandRow="1" bandCol="1">
                <a:tableStyleId>{5C22544A-7EE6-4342-B048-85BDC9FD1C3A}</a:tableStyleId>
              </a:tblPr>
              <a:tblGrid>
                <a:gridCol w="3844893"/>
                <a:gridCol w="4220003"/>
              </a:tblGrid>
              <a:tr h="2269237">
                <a:tc>
                  <a:txBody>
                    <a:bodyPr/>
                    <a:lstStyle/>
                    <a:p>
                      <a:pPr algn="ctr">
                        <a:lnSpc>
                          <a:spcPct val="115000"/>
                        </a:lnSpc>
                        <a:spcAft>
                          <a:spcPts val="0"/>
                        </a:spcAft>
                      </a:pPr>
                      <a:r>
                        <a:rPr lang="ru-RU" sz="2400" dirty="0">
                          <a:effectLst/>
                        </a:rPr>
                        <a:t>Группа 1: Низкий доход; высокое бремя</a:t>
                      </a:r>
                    </a:p>
                    <a:p>
                      <a:pPr algn="ctr">
                        <a:lnSpc>
                          <a:spcPct val="115000"/>
                        </a:lnSpc>
                        <a:spcAft>
                          <a:spcPts val="0"/>
                        </a:spcAft>
                      </a:pPr>
                      <a:r>
                        <a:rPr lang="ru-RU" sz="2400" dirty="0" smtClean="0">
                          <a:effectLst/>
                        </a:rPr>
                        <a:t>(39 </a:t>
                      </a:r>
                      <a:r>
                        <a:rPr lang="ru-RU" sz="2400" dirty="0">
                          <a:effectLst/>
                        </a:rPr>
                        <a:t>стран, доля финансирования – </a:t>
                      </a:r>
                      <a:r>
                        <a:rPr lang="ru-RU" sz="2400" dirty="0" smtClean="0">
                          <a:effectLst/>
                        </a:rPr>
                        <a:t>76</a:t>
                      </a:r>
                      <a:r>
                        <a:rPr lang="ru-RU" sz="2400" dirty="0" smtClean="0">
                          <a:effectLst/>
                        </a:rPr>
                        <a:t>%)</a:t>
                      </a:r>
                    </a:p>
                    <a:p>
                      <a:pPr algn="ctr">
                        <a:lnSpc>
                          <a:spcPct val="115000"/>
                        </a:lnSpc>
                        <a:spcAft>
                          <a:spcPts val="0"/>
                        </a:spcAft>
                      </a:pPr>
                      <a:r>
                        <a:rPr lang="ru-RU" sz="2400" dirty="0" err="1" smtClean="0">
                          <a:effectLst/>
                          <a:latin typeface="Calibri"/>
                          <a:ea typeface="Calibri"/>
                          <a:cs typeface="Times New Roman"/>
                        </a:rPr>
                        <a:t>Стим</a:t>
                      </a:r>
                      <a:r>
                        <a:rPr lang="ru-RU" sz="2400" dirty="0" smtClean="0">
                          <a:effectLst/>
                          <a:latin typeface="Calibri"/>
                          <a:ea typeface="Calibri"/>
                          <a:cs typeface="Times New Roman"/>
                        </a:rPr>
                        <a:t>. </a:t>
                      </a:r>
                      <a:r>
                        <a:rPr lang="ru-RU" sz="2400" dirty="0" err="1" smtClean="0">
                          <a:effectLst/>
                          <a:latin typeface="Calibri"/>
                          <a:ea typeface="Calibri"/>
                          <a:cs typeface="Times New Roman"/>
                        </a:rPr>
                        <a:t>фин</a:t>
                      </a:r>
                      <a:r>
                        <a:rPr lang="ru-RU" sz="2400" dirty="0" smtClean="0">
                          <a:effectLst/>
                          <a:latin typeface="Calibri"/>
                          <a:ea typeface="Calibri"/>
                          <a:cs typeface="Times New Roman"/>
                        </a:rPr>
                        <a:t>: 825</a:t>
                      </a:r>
                      <a:r>
                        <a:rPr lang="ru-RU" sz="2400" baseline="0" dirty="0" smtClean="0">
                          <a:effectLst/>
                          <a:latin typeface="Calibri"/>
                          <a:ea typeface="Calibri"/>
                          <a:cs typeface="Times New Roman"/>
                        </a:rPr>
                        <a:t> млн</a:t>
                      </a:r>
                      <a:endParaRPr lang="ru-RU" sz="2400" dirty="0">
                        <a:effectLst/>
                        <a:latin typeface="Calibri"/>
                        <a:ea typeface="Calibri"/>
                        <a:cs typeface="Times New Roman"/>
                      </a:endParaRPr>
                    </a:p>
                  </a:txBody>
                  <a:tcPr marL="68580" marR="68580" marT="39370" marB="39370"/>
                </a:tc>
                <a:tc>
                  <a:txBody>
                    <a:bodyPr/>
                    <a:lstStyle/>
                    <a:p>
                      <a:pPr algn="ctr">
                        <a:lnSpc>
                          <a:spcPct val="115000"/>
                        </a:lnSpc>
                        <a:spcAft>
                          <a:spcPts val="0"/>
                        </a:spcAft>
                      </a:pPr>
                      <a:r>
                        <a:rPr lang="ru-RU" sz="2400" dirty="0">
                          <a:effectLst/>
                        </a:rPr>
                        <a:t>Группа 3: Высокий доход; высокое бремя (</a:t>
                      </a:r>
                      <a:r>
                        <a:rPr lang="ru-RU" sz="2400" dirty="0" smtClean="0">
                          <a:effectLst/>
                        </a:rPr>
                        <a:t>11 </a:t>
                      </a:r>
                      <a:r>
                        <a:rPr lang="ru-RU" sz="2400" dirty="0">
                          <a:effectLst/>
                        </a:rPr>
                        <a:t>стран, доля финансирования – </a:t>
                      </a:r>
                      <a:r>
                        <a:rPr lang="ru-RU" sz="2400" dirty="0" smtClean="0">
                          <a:effectLst/>
                        </a:rPr>
                        <a:t>10,3</a:t>
                      </a:r>
                      <a:r>
                        <a:rPr lang="ru-RU" sz="2400" dirty="0" smtClean="0">
                          <a:effectLst/>
                        </a:rPr>
                        <a:t>%)</a:t>
                      </a:r>
                    </a:p>
                    <a:p>
                      <a:pPr algn="ctr">
                        <a:lnSpc>
                          <a:spcPct val="115000"/>
                        </a:lnSpc>
                        <a:spcAft>
                          <a:spcPts val="0"/>
                        </a:spcAft>
                      </a:pPr>
                      <a:r>
                        <a:rPr lang="ru-RU" sz="2400" dirty="0" err="1" smtClean="0">
                          <a:effectLst/>
                          <a:latin typeface="Calibri"/>
                          <a:ea typeface="Calibri"/>
                          <a:cs typeface="Times New Roman"/>
                        </a:rPr>
                        <a:t>Стим</a:t>
                      </a:r>
                      <a:r>
                        <a:rPr lang="ru-RU" sz="2400" dirty="0" smtClean="0">
                          <a:effectLst/>
                          <a:latin typeface="Calibri"/>
                          <a:ea typeface="Calibri"/>
                          <a:cs typeface="Times New Roman"/>
                        </a:rPr>
                        <a:t>.</a:t>
                      </a:r>
                      <a:r>
                        <a:rPr lang="ru-RU" sz="2400" baseline="0" dirty="0" smtClean="0">
                          <a:effectLst/>
                          <a:latin typeface="Calibri"/>
                          <a:ea typeface="Calibri"/>
                          <a:cs typeface="Times New Roman"/>
                        </a:rPr>
                        <a:t> </a:t>
                      </a:r>
                      <a:r>
                        <a:rPr lang="ru-RU" sz="2400" baseline="0" dirty="0" err="1" smtClean="0">
                          <a:effectLst/>
                          <a:latin typeface="Calibri"/>
                          <a:ea typeface="Calibri"/>
                          <a:cs typeface="Times New Roman"/>
                        </a:rPr>
                        <a:t>фин</a:t>
                      </a:r>
                      <a:r>
                        <a:rPr lang="ru-RU" sz="2400" baseline="0" dirty="0" smtClean="0">
                          <a:effectLst/>
                          <a:latin typeface="Calibri"/>
                          <a:ea typeface="Calibri"/>
                          <a:cs typeface="Times New Roman"/>
                        </a:rPr>
                        <a:t>: 83 млн.</a:t>
                      </a:r>
                      <a:endParaRPr lang="ru-RU" sz="2400" dirty="0">
                        <a:effectLst/>
                        <a:latin typeface="Calibri"/>
                        <a:ea typeface="Calibri"/>
                        <a:cs typeface="Times New Roman"/>
                      </a:endParaRPr>
                    </a:p>
                  </a:txBody>
                  <a:tcPr marL="68580" marR="68580" marT="39370" marB="39370"/>
                </a:tc>
              </a:tr>
              <a:tr h="2483290">
                <a:tc>
                  <a:txBody>
                    <a:bodyPr/>
                    <a:lstStyle/>
                    <a:p>
                      <a:pPr algn="ctr">
                        <a:lnSpc>
                          <a:spcPct val="115000"/>
                        </a:lnSpc>
                        <a:spcAft>
                          <a:spcPts val="0"/>
                        </a:spcAft>
                      </a:pPr>
                      <a:r>
                        <a:rPr lang="ru-RU" sz="2400" dirty="0">
                          <a:effectLst/>
                        </a:rPr>
                        <a:t>Группа 2: Низкий доход; низкое бремя</a:t>
                      </a:r>
                    </a:p>
                    <a:p>
                      <a:pPr algn="ctr">
                        <a:lnSpc>
                          <a:spcPct val="115000"/>
                        </a:lnSpc>
                        <a:spcAft>
                          <a:spcPts val="0"/>
                        </a:spcAft>
                      </a:pPr>
                      <a:r>
                        <a:rPr lang="ru-RU" sz="2400" dirty="0" smtClean="0">
                          <a:effectLst/>
                        </a:rPr>
                        <a:t>(18 </a:t>
                      </a:r>
                      <a:r>
                        <a:rPr lang="ru-RU" sz="2400" dirty="0">
                          <a:effectLst/>
                        </a:rPr>
                        <a:t>стран, доля финансирования – </a:t>
                      </a:r>
                      <a:r>
                        <a:rPr lang="ru-RU" sz="2400" dirty="0" smtClean="0">
                          <a:effectLst/>
                        </a:rPr>
                        <a:t>6,2</a:t>
                      </a:r>
                      <a:r>
                        <a:rPr lang="ru-RU" sz="2400" dirty="0" smtClean="0">
                          <a:effectLst/>
                        </a:rPr>
                        <a:t>%)</a:t>
                      </a:r>
                    </a:p>
                    <a:p>
                      <a:pPr algn="ctr">
                        <a:lnSpc>
                          <a:spcPct val="115000"/>
                        </a:lnSpc>
                        <a:spcAft>
                          <a:spcPts val="0"/>
                        </a:spcAft>
                      </a:pPr>
                      <a:r>
                        <a:rPr lang="ru-RU" sz="2400" dirty="0" err="1" smtClean="0">
                          <a:effectLst/>
                        </a:rPr>
                        <a:t>Стим</a:t>
                      </a:r>
                      <a:r>
                        <a:rPr lang="ru-RU" sz="2400" dirty="0" smtClean="0">
                          <a:effectLst/>
                        </a:rPr>
                        <a:t>. </a:t>
                      </a:r>
                      <a:r>
                        <a:rPr lang="ru-RU" sz="2400" dirty="0" err="1" smtClean="0">
                          <a:effectLst/>
                        </a:rPr>
                        <a:t>фин</a:t>
                      </a:r>
                      <a:r>
                        <a:rPr lang="ru-RU" sz="2400" dirty="0" smtClean="0">
                          <a:effectLst/>
                        </a:rPr>
                        <a:t>: 42 млн</a:t>
                      </a:r>
                      <a:endParaRPr lang="ru-RU" sz="2400" dirty="0" smtClean="0">
                        <a:effectLst/>
                      </a:endParaRPr>
                    </a:p>
                    <a:p>
                      <a:pPr algn="ctr">
                        <a:lnSpc>
                          <a:spcPct val="115000"/>
                        </a:lnSpc>
                        <a:spcAft>
                          <a:spcPts val="0"/>
                        </a:spcAft>
                      </a:pPr>
                      <a:r>
                        <a:rPr lang="ru-RU" sz="2400" dirty="0" smtClean="0">
                          <a:solidFill>
                            <a:srgbClr val="FFFF00"/>
                          </a:solidFill>
                          <a:effectLst/>
                          <a:latin typeface="Calibri"/>
                          <a:ea typeface="Calibri"/>
                          <a:cs typeface="Times New Roman"/>
                        </a:rPr>
                        <a:t>Таджикистан</a:t>
                      </a:r>
                      <a:endParaRPr lang="ru-RU" sz="2400" dirty="0">
                        <a:solidFill>
                          <a:srgbClr val="FFFF00"/>
                        </a:solidFill>
                        <a:effectLst/>
                        <a:latin typeface="Calibri"/>
                        <a:ea typeface="Calibri"/>
                        <a:cs typeface="Times New Roman"/>
                      </a:endParaRPr>
                    </a:p>
                  </a:txBody>
                  <a:tcPr marL="68580" marR="68580" marT="39370" marB="39370"/>
                </a:tc>
                <a:tc>
                  <a:txBody>
                    <a:bodyPr/>
                    <a:lstStyle/>
                    <a:p>
                      <a:pPr algn="ctr">
                        <a:lnSpc>
                          <a:spcPct val="115000"/>
                        </a:lnSpc>
                        <a:spcAft>
                          <a:spcPts val="0"/>
                        </a:spcAft>
                      </a:pPr>
                      <a:r>
                        <a:rPr lang="ru-RU" sz="2400" dirty="0">
                          <a:effectLst/>
                        </a:rPr>
                        <a:t>Группа 4: Высокий доход; низкое бремя</a:t>
                      </a:r>
                    </a:p>
                    <a:p>
                      <a:pPr algn="ctr">
                        <a:lnSpc>
                          <a:spcPct val="115000"/>
                        </a:lnSpc>
                        <a:spcAft>
                          <a:spcPts val="0"/>
                        </a:spcAft>
                      </a:pPr>
                      <a:r>
                        <a:rPr lang="ru-RU" sz="2400" dirty="0" smtClean="0">
                          <a:effectLst/>
                        </a:rPr>
                        <a:t>(55 </a:t>
                      </a:r>
                      <a:r>
                        <a:rPr lang="ru-RU" sz="2400" dirty="0">
                          <a:effectLst/>
                        </a:rPr>
                        <a:t>стран, доля финансирования – </a:t>
                      </a:r>
                      <a:r>
                        <a:rPr lang="ru-RU" sz="2400" dirty="0" smtClean="0">
                          <a:effectLst/>
                        </a:rPr>
                        <a:t>7,5</a:t>
                      </a:r>
                      <a:r>
                        <a:rPr lang="ru-RU" sz="2400" dirty="0" smtClean="0">
                          <a:effectLst/>
                        </a:rPr>
                        <a:t>%)</a:t>
                      </a:r>
                    </a:p>
                    <a:p>
                      <a:pPr algn="ctr">
                        <a:lnSpc>
                          <a:spcPct val="115000"/>
                        </a:lnSpc>
                        <a:spcAft>
                          <a:spcPts val="0"/>
                        </a:spcAft>
                      </a:pPr>
                      <a:r>
                        <a:rPr lang="ru-RU" sz="2400" dirty="0" err="1" smtClean="0">
                          <a:effectLst/>
                          <a:latin typeface="Calibri"/>
                          <a:ea typeface="Calibri"/>
                          <a:cs typeface="Times New Roman"/>
                        </a:rPr>
                        <a:t>Стим</a:t>
                      </a:r>
                      <a:r>
                        <a:rPr lang="ru-RU" sz="2400" dirty="0" smtClean="0">
                          <a:effectLst/>
                          <a:latin typeface="Calibri"/>
                          <a:ea typeface="Calibri"/>
                          <a:cs typeface="Times New Roman"/>
                        </a:rPr>
                        <a:t>. </a:t>
                      </a:r>
                      <a:r>
                        <a:rPr lang="ru-RU" sz="2400" dirty="0" err="1" smtClean="0">
                          <a:effectLst/>
                          <a:latin typeface="Calibri"/>
                          <a:ea typeface="Calibri"/>
                          <a:cs typeface="Times New Roman"/>
                        </a:rPr>
                        <a:t>Фин</a:t>
                      </a:r>
                      <a:r>
                        <a:rPr lang="ru-RU" sz="2400" dirty="0" smtClean="0">
                          <a:effectLst/>
                          <a:latin typeface="Calibri"/>
                          <a:ea typeface="Calibri"/>
                          <a:cs typeface="Times New Roman"/>
                        </a:rPr>
                        <a:t>: нет</a:t>
                      </a:r>
                      <a:endParaRPr lang="ru-RU" sz="2400" dirty="0">
                        <a:effectLst/>
                        <a:latin typeface="Calibri"/>
                        <a:ea typeface="Calibri"/>
                        <a:cs typeface="Times New Roman"/>
                      </a:endParaRPr>
                    </a:p>
                  </a:txBody>
                  <a:tcPr marL="68580" marR="68580" marT="39370" marB="39370"/>
                </a:tc>
              </a:tr>
            </a:tbl>
          </a:graphicData>
        </a:graphic>
      </p:graphicFrame>
      <p:sp>
        <p:nvSpPr>
          <p:cNvPr id="8" name="Заголовок 1"/>
          <p:cNvSpPr txBox="1">
            <a:spLocks/>
          </p:cNvSpPr>
          <p:nvPr/>
        </p:nvSpPr>
        <p:spPr>
          <a:xfrm>
            <a:off x="467544" y="940383"/>
            <a:ext cx="8229600" cy="80077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3200" b="1" dirty="0" smtClean="0"/>
              <a:t>ВИЧ (50%=7.41 </a:t>
            </a:r>
            <a:r>
              <a:rPr lang="en-US" sz="3200" b="1" dirty="0" smtClean="0"/>
              <a:t>US</a:t>
            </a:r>
            <a:r>
              <a:rPr lang="ru-RU" sz="3200" b="1" dirty="0" smtClean="0"/>
              <a:t>); ТБ (18%=</a:t>
            </a:r>
            <a:r>
              <a:rPr lang="en-US" sz="3200" b="1" dirty="0" smtClean="0"/>
              <a:t>2.67 USD</a:t>
            </a:r>
            <a:r>
              <a:rPr lang="ru-RU" sz="3200" b="1" dirty="0" smtClean="0"/>
              <a:t>); </a:t>
            </a:r>
          </a:p>
          <a:p>
            <a:r>
              <a:rPr lang="ru-RU" sz="3200" b="1" dirty="0" smtClean="0"/>
              <a:t>Малярия (32%=4.74 </a:t>
            </a:r>
            <a:r>
              <a:rPr lang="en-US" sz="3200" b="1" dirty="0" smtClean="0"/>
              <a:t>USD</a:t>
            </a:r>
            <a:r>
              <a:rPr lang="ru-RU" sz="3200" b="1" dirty="0" smtClean="0"/>
              <a:t>)</a:t>
            </a:r>
            <a:endParaRPr lang="ru-RU" sz="3200" b="1" dirty="0"/>
          </a:p>
        </p:txBody>
      </p:sp>
    </p:spTree>
    <p:extLst>
      <p:ext uri="{BB962C8B-B14F-4D97-AF65-F5344CB8AC3E}">
        <p14:creationId xmlns:p14="http://schemas.microsoft.com/office/powerpoint/2010/main" val="1983427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Основные элементы НМФ</a:t>
            </a:r>
            <a:endParaRPr lang="ru-RU" sz="32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25" y="1700808"/>
            <a:ext cx="8286750" cy="3456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0484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НМФ: подготовка и подача концептуальной записки (КЗ) (1)</a:t>
            </a:r>
            <a:endParaRPr lang="ru-RU" sz="3200" b="1" dirty="0"/>
          </a:p>
        </p:txBody>
      </p:sp>
      <p:sp>
        <p:nvSpPr>
          <p:cNvPr id="3" name="Объект 2"/>
          <p:cNvSpPr>
            <a:spLocks noGrp="1"/>
          </p:cNvSpPr>
          <p:nvPr>
            <p:ph idx="1"/>
          </p:nvPr>
        </p:nvSpPr>
        <p:spPr>
          <a:xfrm>
            <a:off x="395536" y="1340768"/>
            <a:ext cx="8229600" cy="5184576"/>
          </a:xfrm>
        </p:spPr>
        <p:txBody>
          <a:bodyPr>
            <a:normAutofit fontScale="62500" lnSpcReduction="20000"/>
          </a:bodyPr>
          <a:lstStyle/>
          <a:p>
            <a:pPr marL="0" indent="0">
              <a:buNone/>
            </a:pPr>
            <a:r>
              <a:rPr lang="ru-RU" b="1" dirty="0" err="1" smtClean="0"/>
              <a:t>Страновой</a:t>
            </a:r>
            <a:r>
              <a:rPr lang="ru-RU" b="1" dirty="0" smtClean="0"/>
              <a:t> диалог</a:t>
            </a:r>
            <a:r>
              <a:rPr lang="ru-RU" dirty="0" smtClean="0"/>
              <a:t>: </a:t>
            </a:r>
          </a:p>
          <a:p>
            <a:pPr>
              <a:buFontTx/>
              <a:buChar char="-"/>
            </a:pPr>
            <a:r>
              <a:rPr lang="ru-RU" dirty="0" smtClean="0"/>
              <a:t>охватывает весь процесс</a:t>
            </a:r>
          </a:p>
          <a:p>
            <a:pPr>
              <a:buFontTx/>
              <a:buChar char="-"/>
            </a:pPr>
            <a:r>
              <a:rPr lang="ru-RU" dirty="0" smtClean="0"/>
              <a:t>начинается с анализа национальной стратегии и обсуждения концепта и контента КЗ</a:t>
            </a:r>
          </a:p>
          <a:p>
            <a:pPr>
              <a:buFontTx/>
              <a:buChar char="-"/>
            </a:pPr>
            <a:r>
              <a:rPr lang="ru-RU" dirty="0"/>
              <a:t>в</a:t>
            </a:r>
            <a:r>
              <a:rPr lang="ru-RU" dirty="0" smtClean="0"/>
              <a:t> то же время должен состояться в виде мероприятия</a:t>
            </a:r>
          </a:p>
          <a:p>
            <a:pPr>
              <a:buFontTx/>
              <a:buChar char="-"/>
            </a:pPr>
            <a:r>
              <a:rPr lang="ru-RU" dirty="0"/>
              <a:t>к</a:t>
            </a:r>
            <a:r>
              <a:rPr lang="ru-RU" dirty="0" smtClean="0"/>
              <a:t>лючевая роль - СКК</a:t>
            </a:r>
            <a:endParaRPr lang="ru-RU" dirty="0"/>
          </a:p>
          <a:p>
            <a:pPr marL="0" indent="0">
              <a:buNone/>
            </a:pPr>
            <a:r>
              <a:rPr lang="ru-RU" b="1" dirty="0" smtClean="0"/>
              <a:t>Написание концептуальной записки: </a:t>
            </a:r>
          </a:p>
          <a:p>
            <a:pPr>
              <a:buFontTx/>
              <a:buChar char="-"/>
            </a:pPr>
            <a:r>
              <a:rPr lang="ru-RU" dirty="0" smtClean="0"/>
              <a:t>Распределить выделенные ресурсы между программами</a:t>
            </a:r>
            <a:r>
              <a:rPr lang="en-US" dirty="0" smtClean="0"/>
              <a:t>; </a:t>
            </a:r>
          </a:p>
          <a:p>
            <a:pPr>
              <a:buFontTx/>
              <a:buChar char="-"/>
            </a:pPr>
            <a:r>
              <a:rPr lang="ru-RU" dirty="0"/>
              <a:t>о</a:t>
            </a:r>
            <a:r>
              <a:rPr lang="ru-RU" dirty="0" smtClean="0"/>
              <a:t>пределить подход к управлению грантами (определить основных реципиентов)</a:t>
            </a:r>
          </a:p>
          <a:p>
            <a:pPr>
              <a:buFontTx/>
              <a:buChar char="-"/>
            </a:pPr>
            <a:r>
              <a:rPr lang="ru-RU" dirty="0"/>
              <a:t>с</a:t>
            </a:r>
            <a:r>
              <a:rPr lang="ru-RU" dirty="0" smtClean="0"/>
              <a:t>делать оценку рисков (внешние</a:t>
            </a:r>
            <a:r>
              <a:rPr lang="en-US" dirty="0" smtClean="0"/>
              <a:t>; </a:t>
            </a:r>
            <a:r>
              <a:rPr lang="ru-RU" dirty="0" smtClean="0"/>
              <a:t>программные</a:t>
            </a:r>
            <a:r>
              <a:rPr lang="en-US" dirty="0" smtClean="0"/>
              <a:t>; </a:t>
            </a:r>
            <a:r>
              <a:rPr lang="ru-RU" dirty="0" smtClean="0"/>
              <a:t>финансовые</a:t>
            </a:r>
            <a:r>
              <a:rPr lang="en-US" dirty="0" smtClean="0"/>
              <a:t>; </a:t>
            </a:r>
            <a:r>
              <a:rPr lang="ru-RU" dirty="0" smtClean="0"/>
              <a:t>качества продукции</a:t>
            </a:r>
            <a:r>
              <a:rPr lang="en-US" dirty="0" smtClean="0"/>
              <a:t>; </a:t>
            </a:r>
            <a:r>
              <a:rPr lang="ru-RU" dirty="0" smtClean="0"/>
              <a:t>предоставления сервисов</a:t>
            </a:r>
            <a:r>
              <a:rPr lang="en-US" dirty="0" smtClean="0"/>
              <a:t>; </a:t>
            </a:r>
            <a:r>
              <a:rPr lang="ru-RU" dirty="0" smtClean="0"/>
              <a:t>управление и надзор)и разработать меры по их минимизации (это часть заявки)</a:t>
            </a:r>
            <a:r>
              <a:rPr lang="en-US" dirty="0" smtClean="0"/>
              <a:t>; </a:t>
            </a:r>
          </a:p>
          <a:p>
            <a:pPr>
              <a:buFontTx/>
              <a:buChar char="-"/>
            </a:pPr>
            <a:r>
              <a:rPr lang="ru-RU" dirty="0" smtClean="0"/>
              <a:t>Определить, какие инициативы должны быть покрыты из основного финансирования, а какие – из стимулирующего</a:t>
            </a:r>
            <a:endParaRPr lang="en-US" dirty="0" smtClean="0"/>
          </a:p>
          <a:p>
            <a:pPr>
              <a:buFontTx/>
              <a:buChar char="-"/>
            </a:pPr>
            <a:r>
              <a:rPr lang="ru-RU" dirty="0" err="1"/>
              <a:t>п</a:t>
            </a:r>
            <a:r>
              <a:rPr lang="ru-RU" dirty="0" err="1" smtClean="0"/>
              <a:t>риоритизировать</a:t>
            </a:r>
            <a:r>
              <a:rPr lang="ru-RU" dirty="0" smtClean="0"/>
              <a:t> инициативы в рамках заявки </a:t>
            </a:r>
          </a:p>
        </p:txBody>
      </p:sp>
    </p:spTree>
    <p:extLst>
      <p:ext uri="{BB962C8B-B14F-4D97-AF65-F5344CB8AC3E}">
        <p14:creationId xmlns:p14="http://schemas.microsoft.com/office/powerpoint/2010/main" val="2947378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err="1" smtClean="0"/>
              <a:t>Приоритизация</a:t>
            </a:r>
            <a:r>
              <a:rPr lang="ru-RU" sz="3200" b="1" dirty="0" smtClean="0"/>
              <a:t> компонентов концептуальной записки</a:t>
            </a:r>
            <a:endParaRPr lang="ru-RU" sz="3200" dirty="0"/>
          </a:p>
        </p:txBody>
      </p:sp>
      <p:sp>
        <p:nvSpPr>
          <p:cNvPr id="3" name="Объект 2"/>
          <p:cNvSpPr>
            <a:spLocks noGrp="1"/>
          </p:cNvSpPr>
          <p:nvPr>
            <p:ph idx="1"/>
          </p:nvPr>
        </p:nvSpPr>
        <p:spPr>
          <a:xfrm>
            <a:off x="457200" y="1600200"/>
            <a:ext cx="8229600" cy="4853136"/>
          </a:xfrm>
        </p:spPr>
        <p:txBody>
          <a:bodyPr>
            <a:normAutofit fontScale="62500" lnSpcReduction="20000"/>
          </a:bodyPr>
          <a:lstStyle/>
          <a:p>
            <a:pPr marL="0" indent="0" algn="just">
              <a:buNone/>
            </a:pPr>
            <a:r>
              <a:rPr lang="ru-RU" dirty="0" smtClean="0"/>
              <a:t>Подавая заявку, СКК должен </a:t>
            </a:r>
            <a:r>
              <a:rPr lang="ru-RU" dirty="0" err="1" smtClean="0"/>
              <a:t>приоритизировать</a:t>
            </a:r>
            <a:r>
              <a:rPr lang="ru-RU" dirty="0" smtClean="0"/>
              <a:t> все ее программные компоненты, как те, которые определены под основное финансирование, так и те, что определены под стимулирующее. </a:t>
            </a:r>
            <a:r>
              <a:rPr lang="ru-RU" dirty="0" err="1" smtClean="0"/>
              <a:t>Приоритизация</a:t>
            </a:r>
            <a:r>
              <a:rPr lang="ru-RU" dirty="0" smtClean="0"/>
              <a:t> </a:t>
            </a:r>
            <a:r>
              <a:rPr lang="ru-RU" dirty="0" smtClean="0"/>
              <a:t>нужна для: </a:t>
            </a:r>
            <a:r>
              <a:rPr lang="en-US" dirty="0" smtClean="0"/>
              <a:t> </a:t>
            </a:r>
            <a:endParaRPr lang="ru-RU" dirty="0" smtClean="0"/>
          </a:p>
          <a:p>
            <a:pPr marL="0" indent="0" algn="just">
              <a:buNone/>
            </a:pPr>
            <a:endParaRPr lang="en-US" dirty="0"/>
          </a:p>
          <a:p>
            <a:pPr marL="514350" indent="-514350" algn="just">
              <a:buAutoNum type="arabicPeriod"/>
            </a:pPr>
            <a:r>
              <a:rPr lang="ru-RU" dirty="0" smtClean="0"/>
              <a:t>Это позволяет ГТО рекомендовать пересмотр приоритетов, так, что некоторые компоненты могут перейти из основного финансирования в стимулирующее и наоборот. </a:t>
            </a:r>
            <a:r>
              <a:rPr lang="en-US" dirty="0" smtClean="0"/>
              <a:t> </a:t>
            </a:r>
            <a:endParaRPr lang="ru-RU" dirty="0" smtClean="0"/>
          </a:p>
          <a:p>
            <a:pPr marL="514350" indent="-514350" algn="just">
              <a:buAutoNum type="arabicPeriod"/>
            </a:pPr>
            <a:r>
              <a:rPr lang="ru-RU" dirty="0" smtClean="0"/>
              <a:t>Это позволит ГТО рекомендовать компоненты и их порядок для стимулирующего финансирования </a:t>
            </a:r>
            <a:endParaRPr lang="ru-RU" dirty="0"/>
          </a:p>
          <a:p>
            <a:pPr marL="514350" indent="-514350" algn="just">
              <a:buAutoNum type="arabicPeriod"/>
            </a:pPr>
            <a:r>
              <a:rPr lang="ru-RU" dirty="0" smtClean="0"/>
              <a:t>Это позволит Глобальному фонду определить, какие элементы должны пойти в реестр не обеспеченных финансированием качественных запросов</a:t>
            </a:r>
          </a:p>
          <a:p>
            <a:pPr marL="0" indent="0" algn="just">
              <a:buNone/>
            </a:pPr>
            <a:endParaRPr lang="ru-RU" dirty="0"/>
          </a:p>
          <a:p>
            <a:pPr marL="0" indent="0" algn="just">
              <a:buNone/>
            </a:pPr>
            <a:r>
              <a:rPr lang="ru-RU" dirty="0" smtClean="0"/>
              <a:t>Глобальный фонд рекомендует заявителям давать высокий приоритет компонентам, содержащим мероприятия по вопросам прав человека и </a:t>
            </a:r>
            <a:r>
              <a:rPr lang="ru-RU" dirty="0" err="1" smtClean="0"/>
              <a:t>гендера</a:t>
            </a:r>
            <a:r>
              <a:rPr lang="ru-RU" dirty="0" smtClean="0"/>
              <a:t>, особенно в </a:t>
            </a:r>
            <a:r>
              <a:rPr lang="ru-RU" dirty="0" err="1" smtClean="0"/>
              <a:t>контектсе</a:t>
            </a:r>
            <a:r>
              <a:rPr lang="ru-RU" dirty="0" smtClean="0"/>
              <a:t> обеспечения доступа к сервисам</a:t>
            </a:r>
            <a:endParaRPr lang="ru-RU" dirty="0"/>
          </a:p>
        </p:txBody>
      </p:sp>
    </p:spTree>
    <p:extLst>
      <p:ext uri="{BB962C8B-B14F-4D97-AF65-F5344CB8AC3E}">
        <p14:creationId xmlns:p14="http://schemas.microsoft.com/office/powerpoint/2010/main" val="289656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b="1" dirty="0" smtClean="0"/>
              <a:t>НМФ: подготовка и подача концептуальной записки (КЗ) (2)</a:t>
            </a:r>
            <a:endParaRPr lang="ru-RU" sz="3200" dirty="0"/>
          </a:p>
        </p:txBody>
      </p:sp>
      <p:sp>
        <p:nvSpPr>
          <p:cNvPr id="3" name="Объект 2"/>
          <p:cNvSpPr>
            <a:spLocks noGrp="1"/>
          </p:cNvSpPr>
          <p:nvPr>
            <p:ph idx="1"/>
          </p:nvPr>
        </p:nvSpPr>
        <p:spPr>
          <a:xfrm>
            <a:off x="457200" y="1412776"/>
            <a:ext cx="8229600" cy="5112568"/>
          </a:xfrm>
        </p:spPr>
        <p:txBody>
          <a:bodyPr>
            <a:normAutofit fontScale="70000" lnSpcReduction="20000"/>
          </a:bodyPr>
          <a:lstStyle/>
          <a:p>
            <a:pPr marL="0" indent="0" algn="just">
              <a:buNone/>
            </a:pPr>
            <a:r>
              <a:rPr lang="ru-RU" sz="3300" b="1" dirty="0" smtClean="0"/>
              <a:t>Подача КЗ в Секретариат ГФ для рассмотрения ГТО: </a:t>
            </a:r>
          </a:p>
          <a:p>
            <a:pPr algn="just">
              <a:buFontTx/>
              <a:buChar char="-"/>
            </a:pPr>
            <a:r>
              <a:rPr lang="ru-RU" sz="3300" dirty="0" smtClean="0"/>
              <a:t>Секретариат оценивает на соответствие 1 и 2 минимальным требованиям к СКК. Также может не принять заявку, если СКК не соответствует требованиям 3 – 6. Конечное решение за КУГ.</a:t>
            </a:r>
          </a:p>
          <a:p>
            <a:pPr algn="just">
              <a:buFontTx/>
              <a:buChar char="-"/>
            </a:pPr>
            <a:r>
              <a:rPr lang="ru-RU" sz="3300" dirty="0" smtClean="0"/>
              <a:t>ГТО оценивает качество и техническую обоснованность КЗ. Если все </a:t>
            </a:r>
            <a:r>
              <a:rPr lang="ru-RU" sz="3300" dirty="0" err="1" smtClean="0"/>
              <a:t>ок</a:t>
            </a:r>
            <a:r>
              <a:rPr lang="ru-RU" sz="3300" dirty="0" smtClean="0"/>
              <a:t> – вносит в КУГ рекомендацию о предоставлении финансирования. Но может отправить на доработку в СКК. </a:t>
            </a:r>
          </a:p>
          <a:p>
            <a:pPr marL="0" indent="0" algn="just">
              <a:buNone/>
            </a:pPr>
            <a:r>
              <a:rPr lang="ru-RU" sz="3300" dirty="0" smtClean="0"/>
              <a:t>Рассмотрение заявки </a:t>
            </a:r>
            <a:r>
              <a:rPr lang="ru-RU" sz="3300" b="1" dirty="0" smtClean="0"/>
              <a:t>Комитетом по утверждению грантов (КУГ): </a:t>
            </a:r>
          </a:p>
          <a:p>
            <a:pPr algn="just">
              <a:buFontTx/>
              <a:buChar char="-"/>
            </a:pPr>
            <a:r>
              <a:rPr lang="ru-RU" sz="3300" dirty="0" smtClean="0"/>
              <a:t>секретариат защищает заявку; </a:t>
            </a:r>
          </a:p>
          <a:p>
            <a:pPr algn="just">
              <a:buFontTx/>
              <a:buChar char="-"/>
            </a:pPr>
            <a:r>
              <a:rPr lang="ru-RU" sz="3300" dirty="0" smtClean="0"/>
              <a:t>КУГ принимает также во внимание </a:t>
            </a:r>
            <a:r>
              <a:rPr lang="ru-RU" sz="3300" dirty="0" smtClean="0"/>
              <a:t>рекомендации </a:t>
            </a:r>
            <a:r>
              <a:rPr lang="ru-RU" sz="3300" dirty="0" smtClean="0"/>
              <a:t>ГТО, </a:t>
            </a:r>
            <a:r>
              <a:rPr lang="ru-RU" sz="3300" dirty="0" err="1" smtClean="0"/>
              <a:t>фидбек</a:t>
            </a:r>
            <a:r>
              <a:rPr lang="ru-RU" sz="3300" dirty="0" smtClean="0"/>
              <a:t> технических партнеров, информацию ОГИ и т.д. </a:t>
            </a:r>
          </a:p>
          <a:p>
            <a:pPr marL="0" indent="0">
              <a:buNone/>
            </a:pPr>
            <a:r>
              <a:rPr lang="ru-RU" sz="3300" dirty="0" smtClean="0"/>
              <a:t>-    определяет окончательный объем финансирования по запросу, который составляет основу для выделения гранта.</a:t>
            </a:r>
            <a:endParaRPr lang="en-US" sz="3300" dirty="0" smtClean="0"/>
          </a:p>
          <a:p>
            <a:pPr algn="just">
              <a:buFontTx/>
              <a:buChar char="-"/>
            </a:pPr>
            <a:endParaRPr lang="ru-RU" b="1" dirty="0" smtClean="0"/>
          </a:p>
          <a:p>
            <a:endParaRPr lang="ru-RU" dirty="0"/>
          </a:p>
        </p:txBody>
      </p:sp>
    </p:spTree>
    <p:extLst>
      <p:ext uri="{BB962C8B-B14F-4D97-AF65-F5344CB8AC3E}">
        <p14:creationId xmlns:p14="http://schemas.microsoft.com/office/powerpoint/2010/main" val="2965710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940966"/>
          </a:xfrm>
        </p:spPr>
        <p:txBody>
          <a:bodyPr>
            <a:normAutofit/>
          </a:bodyPr>
          <a:lstStyle/>
          <a:p>
            <a:r>
              <a:rPr lang="ru-RU" sz="3200" b="1" dirty="0" smtClean="0"/>
              <a:t>НМФ: выделение гранта</a:t>
            </a:r>
            <a:endParaRPr lang="ru-RU" sz="3200" b="1" dirty="0"/>
          </a:p>
        </p:txBody>
      </p:sp>
      <p:sp>
        <p:nvSpPr>
          <p:cNvPr id="3" name="Объект 2"/>
          <p:cNvSpPr>
            <a:spLocks noGrp="1"/>
          </p:cNvSpPr>
          <p:nvPr>
            <p:ph idx="1"/>
          </p:nvPr>
        </p:nvSpPr>
        <p:spPr>
          <a:xfrm>
            <a:off x="457200" y="1052736"/>
            <a:ext cx="8229600" cy="5616624"/>
          </a:xfrm>
        </p:spPr>
        <p:txBody>
          <a:bodyPr>
            <a:normAutofit fontScale="62500" lnSpcReduction="20000"/>
          </a:bodyPr>
          <a:lstStyle/>
          <a:p>
            <a:pPr marL="0" indent="0" algn="just">
              <a:buNone/>
            </a:pPr>
            <a:r>
              <a:rPr lang="ru-RU" dirty="0" smtClean="0"/>
              <a:t>Выделение гранта – процесс трансформации </a:t>
            </a:r>
            <a:r>
              <a:rPr lang="ru-RU" dirty="0" smtClean="0"/>
              <a:t>концептуальной </a:t>
            </a:r>
            <a:r>
              <a:rPr lang="ru-RU" dirty="0" smtClean="0"/>
              <a:t>записки (включая все рекомендации ТРГ и КУГ) в пакет </a:t>
            </a:r>
            <a:r>
              <a:rPr lang="ru-RU" dirty="0" smtClean="0"/>
              <a:t>документов </a:t>
            </a:r>
            <a:r>
              <a:rPr lang="ru-RU" dirty="0" smtClean="0"/>
              <a:t>для одобрения Правлением и подписания гранта. 3 месяца. Ключевые игроки – секретариат, СКК, ОР,</a:t>
            </a:r>
            <a:r>
              <a:rPr lang="en-US" dirty="0" smtClean="0"/>
              <a:t> </a:t>
            </a:r>
            <a:r>
              <a:rPr lang="ru-RU" dirty="0" smtClean="0"/>
              <a:t>но </a:t>
            </a:r>
            <a:r>
              <a:rPr lang="ru-RU" dirty="0" err="1" smtClean="0"/>
              <a:t>страновой</a:t>
            </a:r>
            <a:r>
              <a:rPr lang="ru-RU" dirty="0" smtClean="0"/>
              <a:t> диалог должен продолжаться.</a:t>
            </a:r>
          </a:p>
          <a:p>
            <a:pPr marL="0" indent="0">
              <a:buNone/>
            </a:pPr>
            <a:endParaRPr lang="ru-RU" dirty="0" smtClean="0"/>
          </a:p>
          <a:p>
            <a:pPr marL="0" indent="0">
              <a:buNone/>
            </a:pPr>
            <a:r>
              <a:rPr lang="ru-RU" dirty="0" smtClean="0"/>
              <a:t>-     разработать план действий</a:t>
            </a:r>
            <a:r>
              <a:rPr lang="en-US" dirty="0" smtClean="0"/>
              <a:t>; </a:t>
            </a:r>
            <a:endParaRPr lang="ru-RU" dirty="0"/>
          </a:p>
          <a:p>
            <a:pPr>
              <a:buFontTx/>
              <a:buChar char="-"/>
            </a:pPr>
            <a:r>
              <a:rPr lang="ru-RU" dirty="0"/>
              <a:t>п</a:t>
            </a:r>
            <a:r>
              <a:rPr lang="ru-RU" dirty="0" smtClean="0"/>
              <a:t>ровести оценку потенциала и рисков</a:t>
            </a:r>
            <a:r>
              <a:rPr lang="en-US" dirty="0" smtClean="0"/>
              <a:t>; </a:t>
            </a:r>
            <a:endParaRPr lang="ru-RU" dirty="0" smtClean="0"/>
          </a:p>
          <a:p>
            <a:pPr>
              <a:buFontTx/>
              <a:buChar char="-"/>
            </a:pPr>
            <a:r>
              <a:rPr lang="ru-RU" dirty="0"/>
              <a:t>р</a:t>
            </a:r>
            <a:r>
              <a:rPr lang="ru-RU" dirty="0" smtClean="0"/>
              <a:t>азработать детальный бюджет и индикаторы</a:t>
            </a:r>
            <a:r>
              <a:rPr lang="en-US" dirty="0" smtClean="0"/>
              <a:t>; </a:t>
            </a:r>
            <a:endParaRPr lang="ru-RU" dirty="0"/>
          </a:p>
          <a:p>
            <a:pPr>
              <a:buFontTx/>
              <a:buChar char="-"/>
            </a:pPr>
            <a:r>
              <a:rPr lang="ru-RU" dirty="0"/>
              <a:t>з</a:t>
            </a:r>
            <a:r>
              <a:rPr lang="ru-RU" dirty="0" smtClean="0"/>
              <a:t>авершить рабочий план управления грантом (</a:t>
            </a:r>
            <a:r>
              <a:rPr lang="en-US" dirty="0"/>
              <a:t>(a) </a:t>
            </a:r>
            <a:r>
              <a:rPr lang="ru-RU" dirty="0" smtClean="0"/>
              <a:t>ключевые этапы реализации гранта</a:t>
            </a:r>
            <a:r>
              <a:rPr lang="en-US" dirty="0" smtClean="0"/>
              <a:t>; </a:t>
            </a:r>
            <a:r>
              <a:rPr lang="ru-RU" dirty="0"/>
              <a:t>и</a:t>
            </a:r>
            <a:r>
              <a:rPr lang="en-US" dirty="0" smtClean="0"/>
              <a:t> </a:t>
            </a:r>
            <a:r>
              <a:rPr lang="en-US" dirty="0"/>
              <a:t>(b) </a:t>
            </a:r>
            <a:r>
              <a:rPr lang="ru-RU" dirty="0" smtClean="0"/>
              <a:t>специальные мероприятия по укреплению потенциала и минимизации рисков)</a:t>
            </a:r>
            <a:r>
              <a:rPr lang="en-US" dirty="0" smtClean="0"/>
              <a:t>;</a:t>
            </a:r>
            <a:endParaRPr lang="ru-RU" dirty="0" smtClean="0"/>
          </a:p>
          <a:p>
            <a:pPr>
              <a:buFontTx/>
              <a:buChar char="-"/>
            </a:pPr>
            <a:r>
              <a:rPr lang="ru-RU" dirty="0"/>
              <a:t>п</a:t>
            </a:r>
            <a:r>
              <a:rPr lang="ru-RU" dirty="0" smtClean="0"/>
              <a:t>одготовить иные необходимые документы</a:t>
            </a:r>
            <a:r>
              <a:rPr lang="en-US" dirty="0" smtClean="0"/>
              <a:t>; </a:t>
            </a:r>
            <a:endParaRPr lang="ru-RU" dirty="0"/>
          </a:p>
          <a:p>
            <a:pPr>
              <a:buFontTx/>
              <a:buChar char="-"/>
            </a:pPr>
            <a:r>
              <a:rPr lang="ru-RU" dirty="0"/>
              <a:t>ф</a:t>
            </a:r>
            <a:r>
              <a:rPr lang="ru-RU" dirty="0" smtClean="0"/>
              <a:t>инальное рассмотрение заявки КУГ</a:t>
            </a:r>
            <a:r>
              <a:rPr lang="en-US" dirty="0" smtClean="0"/>
              <a:t>. </a:t>
            </a:r>
            <a:endParaRPr lang="ru-RU" dirty="0"/>
          </a:p>
          <a:p>
            <a:pPr marL="400050" lvl="1" indent="0">
              <a:buNone/>
            </a:pPr>
            <a:r>
              <a:rPr lang="en-US" sz="2500" dirty="0"/>
              <a:t>1. </a:t>
            </a:r>
            <a:r>
              <a:rPr lang="ru-RU" sz="2500" dirty="0" smtClean="0"/>
              <a:t>КУГ рекомендует грант для одобрения Правления</a:t>
            </a:r>
            <a:r>
              <a:rPr lang="en-US" sz="2500" dirty="0" smtClean="0"/>
              <a:t>. </a:t>
            </a:r>
            <a:endParaRPr lang="en-US" sz="2500" dirty="0"/>
          </a:p>
          <a:p>
            <a:pPr marL="400050" lvl="1" indent="0">
              <a:buNone/>
            </a:pPr>
            <a:r>
              <a:rPr lang="en-US" sz="2500" dirty="0"/>
              <a:t>2. </a:t>
            </a:r>
            <a:r>
              <a:rPr lang="ru-RU" sz="2500" dirty="0" smtClean="0"/>
              <a:t>КУГ отправляет грант обратно  секретариат для доработки</a:t>
            </a:r>
            <a:r>
              <a:rPr lang="en-US" sz="2500" dirty="0" smtClean="0"/>
              <a:t>. </a:t>
            </a:r>
            <a:endParaRPr lang="en-US" sz="2500" dirty="0"/>
          </a:p>
          <a:p>
            <a:pPr marL="400050" lvl="1" indent="0">
              <a:buNone/>
            </a:pPr>
            <a:r>
              <a:rPr lang="en-US" sz="2500" dirty="0"/>
              <a:t>3. </a:t>
            </a:r>
            <a:r>
              <a:rPr lang="ru-RU" sz="2500" dirty="0" smtClean="0"/>
              <a:t>КУГ отправляет грант в ГТО, если считает, что какие-либо внесенные изменения подразумевают изменение бюджета)</a:t>
            </a:r>
            <a:endParaRPr lang="ru-RU" dirty="0" smtClean="0"/>
          </a:p>
          <a:p>
            <a:pPr>
              <a:buFontTx/>
              <a:buChar char="-"/>
            </a:pPr>
            <a:r>
              <a:rPr lang="ru-RU" dirty="0"/>
              <a:t>о</a:t>
            </a:r>
            <a:r>
              <a:rPr lang="ru-RU" dirty="0" smtClean="0"/>
              <a:t>добрение гранта Правлением ГФ</a:t>
            </a:r>
          </a:p>
          <a:p>
            <a:pPr>
              <a:buFontTx/>
              <a:buChar char="-"/>
            </a:pPr>
            <a:r>
              <a:rPr lang="ru-RU" dirty="0"/>
              <a:t>п</a:t>
            </a:r>
            <a:r>
              <a:rPr lang="ru-RU" dirty="0" smtClean="0"/>
              <a:t>одписание гранта</a:t>
            </a:r>
            <a:endParaRPr lang="ru-RU" dirty="0"/>
          </a:p>
        </p:txBody>
      </p:sp>
    </p:spTree>
    <p:extLst>
      <p:ext uri="{BB962C8B-B14F-4D97-AF65-F5344CB8AC3E}">
        <p14:creationId xmlns:p14="http://schemas.microsoft.com/office/powerpoint/2010/main" val="137166663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1811</TotalTime>
  <Words>1507</Words>
  <Application>Microsoft Office PowerPoint</Application>
  <PresentationFormat>Экран (4:3)</PresentationFormat>
  <Paragraphs>114</Paragraphs>
  <Slides>13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Краткий обзор Новой модели финансирования Глобального фонда</vt:lpstr>
      <vt:lpstr>Новая модель финансирования (НМФ) Глобального фонда</vt:lpstr>
      <vt:lpstr>НМФ – основные черты</vt:lpstr>
      <vt:lpstr>Распределение финансирования</vt:lpstr>
      <vt:lpstr>Основные элементы НМФ</vt:lpstr>
      <vt:lpstr>НМФ: подготовка и подача концептуальной записки (КЗ) (1)</vt:lpstr>
      <vt:lpstr>Приоритизация компонентов концептуальной записки</vt:lpstr>
      <vt:lpstr>НМФ: подготовка и подача концептуальной записки (КЗ) (2)</vt:lpstr>
      <vt:lpstr>НМФ: выделение гранта</vt:lpstr>
      <vt:lpstr>Страновой диалог</vt:lpstr>
      <vt:lpstr>Страновой диалог</vt:lpstr>
      <vt:lpstr> Поддержка программ, охватывающих  сообщества, права и гендер, в новой  модели финансирования  </vt:lpstr>
      <vt:lpstr>Призыв указывать полный объем потребностей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34</cp:revision>
  <dcterms:created xsi:type="dcterms:W3CDTF">2014-06-19T09:39:55Z</dcterms:created>
  <dcterms:modified xsi:type="dcterms:W3CDTF">2014-06-22T18:18:45Z</dcterms:modified>
</cp:coreProperties>
</file>